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312" r:id="rId17"/>
    <p:sldId id="320"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13" r:id="rId37"/>
    <p:sldId id="291" r:id="rId38"/>
    <p:sldId id="314" r:id="rId39"/>
    <p:sldId id="315" r:id="rId40"/>
    <p:sldId id="316" r:id="rId41"/>
    <p:sldId id="317" r:id="rId42"/>
    <p:sldId id="318" r:id="rId43"/>
    <p:sldId id="293" r:id="rId44"/>
    <p:sldId id="319" r:id="rId45"/>
    <p:sldId id="321" r:id="rId46"/>
    <p:sldId id="322" r:id="rId47"/>
    <p:sldId id="296" r:id="rId48"/>
    <p:sldId id="297" r:id="rId49"/>
    <p:sldId id="298" r:id="rId50"/>
    <p:sldId id="299" r:id="rId51"/>
    <p:sldId id="300" r:id="rId52"/>
    <p:sldId id="301" r:id="rId53"/>
    <p:sldId id="302" r:id="rId54"/>
    <p:sldId id="303" r:id="rId55"/>
    <p:sldId id="324" r:id="rId56"/>
    <p:sldId id="325" r:id="rId57"/>
    <p:sldId id="326" r:id="rId58"/>
    <p:sldId id="327" r:id="rId59"/>
    <p:sldId id="328" r:id="rId60"/>
    <p:sldId id="329" r:id="rId61"/>
    <p:sldId id="305" r:id="rId62"/>
    <p:sldId id="306" r:id="rId63"/>
    <p:sldId id="307" r:id="rId64"/>
    <p:sldId id="308" r:id="rId65"/>
    <p:sldId id="309" r:id="rId66"/>
    <p:sldId id="256" r:id="rId67"/>
    <p:sldId id="31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7"/>
    <p:restoredTop sz="96327"/>
  </p:normalViewPr>
  <p:slideViewPr>
    <p:cSldViewPr snapToGrid="0" snapToObjects="1">
      <p:cViewPr varScale="1">
        <p:scale>
          <a:sx n="112" d="100"/>
          <a:sy n="112" d="100"/>
        </p:scale>
        <p:origin x="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C01C0-6C1D-D748-AE18-7203CA94A05C}"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2DA2F-B1C2-FE47-848B-0CE3D6E1C262}" type="slidenum">
              <a:rPr lang="en-US" smtClean="0"/>
              <a:t>‹#›</a:t>
            </a:fld>
            <a:endParaRPr lang="en-US"/>
          </a:p>
        </p:txBody>
      </p:sp>
    </p:spTree>
    <p:extLst>
      <p:ext uri="{BB962C8B-B14F-4D97-AF65-F5344CB8AC3E}">
        <p14:creationId xmlns:p14="http://schemas.microsoft.com/office/powerpoint/2010/main" val="341044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93b3d42b_8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6293b3d42b_8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6293b3d42b_8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25716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293b3d42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93b3d42b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6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293b3d42b_8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6293b3d42b_8_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6293b3d42b_8_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9361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293b3d42b_8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6293b3d42b_8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Ask the audience…. Can you give me an example?</a:t>
            </a:r>
            <a:endParaRPr/>
          </a:p>
        </p:txBody>
      </p:sp>
      <p:sp>
        <p:nvSpPr>
          <p:cNvPr id="334" name="Google Shape;334;g6293b3d42b_8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326935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293b3d42b_8_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6293b3d42b_8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02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293b3d42b_8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6293b3d42b_8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Every year we get our flu vaccine and there are a number of deaths due to flu but usually in elderly people who are have weaker immune systems. This is what is normally expected. But in April 2009, a new human influenza virus was discovered in Mexico in April 2009 and was identified using genetics as H1N1 flu virus strain or commonly known as swine flu. Swine flu rapidly spread throughout Mexico and across borders. The first case of H1N1 was confirmed in Australia on 9 May 2009. Six months later in December 2009 there were over 37,000 confirmed cases of H1N1 in Australia and 191 people had died as a result of contracting H1N1. Most deaths were in middle-aged adults (not elderly).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7" name="Google Shape;347;g6293b3d42b_8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77312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93b3d42b_8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6293b3d42b_8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 recently, some of you may have heard of or remember the ebola outbreak in 2014 that started in West Africa. Ebola cases had not been reported since the 1970s but in 2014 there was a sudden spike in cases and thousands of deaths. Most of the deaths involved nurses and doctors treating Ebola victims and family members who came into contact with the infected family member. Due to frequent human travel and because it took about three weeks for symptoms to appear, Ebola quickly spread to Europe and the US causing red alert in many countries.</a:t>
            </a:r>
            <a:endParaRPr/>
          </a:p>
          <a:p>
            <a:pPr marL="0" lvl="0" indent="0" algn="l" rtl="0">
              <a:spcBef>
                <a:spcPts val="0"/>
              </a:spcBef>
              <a:spcAft>
                <a:spcPts val="0"/>
              </a:spcAft>
              <a:buNone/>
            </a:pPr>
            <a:endParaRPr/>
          </a:p>
          <a:p>
            <a:pPr marL="0" lvl="0" indent="0" algn="l" rtl="0">
              <a:spcBef>
                <a:spcPts val="0"/>
              </a:spcBef>
              <a:spcAft>
                <a:spcPts val="0"/>
              </a:spcAft>
              <a:buNone/>
            </a:pPr>
            <a:r>
              <a:rPr lang="en-US"/>
              <a:t>In July of this year an Ebola outbreak in Democratic Republic of Congo is West Africa was declared a public health emergency.</a:t>
            </a:r>
            <a:endParaRPr/>
          </a:p>
        </p:txBody>
      </p:sp>
      <p:sp>
        <p:nvSpPr>
          <p:cNvPr id="358" name="Google Shape;358;g6293b3d42b_8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8736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93b3d42b_8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6293b3d42b_8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 recently, some of you may have heard of or remember the ebola outbreak in 2014 that started in West Africa. Ebola cases had not been reported since the 1970s but in 2014 there was a sudden spike in cases and thousands of deaths. Most of the deaths involved nurses and doctors treating Ebola victims and family members who came into contact with the infected family member. Due to frequent human travel and because it took about three weeks for symptoms to appear, Ebola quickly spread to Europe and the US causing red alert in many countries.</a:t>
            </a:r>
            <a:endParaRPr/>
          </a:p>
          <a:p>
            <a:pPr marL="0" lvl="0" indent="0" algn="l" rtl="0">
              <a:spcBef>
                <a:spcPts val="0"/>
              </a:spcBef>
              <a:spcAft>
                <a:spcPts val="0"/>
              </a:spcAft>
              <a:buNone/>
            </a:pPr>
            <a:endParaRPr/>
          </a:p>
          <a:p>
            <a:pPr marL="0" lvl="0" indent="0" algn="l" rtl="0">
              <a:spcBef>
                <a:spcPts val="0"/>
              </a:spcBef>
              <a:spcAft>
                <a:spcPts val="0"/>
              </a:spcAft>
              <a:buNone/>
            </a:pPr>
            <a:r>
              <a:rPr lang="en-US"/>
              <a:t>In July of this year an Ebola outbreak in Democratic Republic of Congo is West Africa was declared a public health emergency.</a:t>
            </a:r>
            <a:endParaRPr/>
          </a:p>
        </p:txBody>
      </p:sp>
      <p:sp>
        <p:nvSpPr>
          <p:cNvPr id="358" name="Google Shape;358;g6293b3d42b_8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3770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93b3d42b_8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6293b3d42b_8_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Does anyone know what this career is called? </a:t>
            </a:r>
            <a:endParaRPr/>
          </a:p>
        </p:txBody>
      </p:sp>
      <p:sp>
        <p:nvSpPr>
          <p:cNvPr id="375" name="Google Shape;375;g6293b3d42b_8_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773647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93b3d42b_8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6293b3d42b_8_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Does anyone know what this career is called? </a:t>
            </a:r>
            <a:endParaRPr/>
          </a:p>
        </p:txBody>
      </p:sp>
      <p:sp>
        <p:nvSpPr>
          <p:cNvPr id="375" name="Google Shape;375;g6293b3d42b_8_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78320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293b3d42b_8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6293b3d42b_8_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Epidemiology is the study of diseases as they occur in living things. It focuses on understanding the transmission, spread, and control of diseases. An epidemiologist, is a scientist who investigates the factors that cause disease, determine how it is spread, who gets infected and the results of the infection.</a:t>
            </a:r>
            <a:endParaRPr/>
          </a:p>
          <a:p>
            <a:pPr marL="0" lvl="0" indent="0" algn="l" rtl="0">
              <a:spcBef>
                <a:spcPts val="0"/>
              </a:spcBef>
              <a:spcAft>
                <a:spcPts val="0"/>
              </a:spcAft>
              <a:buNone/>
            </a:pPr>
            <a:endParaRPr/>
          </a:p>
        </p:txBody>
      </p:sp>
      <p:sp>
        <p:nvSpPr>
          <p:cNvPr id="387" name="Google Shape;387;g6293b3d42b_8_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6224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293b3d42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6293b3d42b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4008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293b3d42b_8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6293b3d42b_8_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6293b3d42b_8_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63304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293b3d42b_8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6293b3d42b_8_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6293b3d42b_8_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331524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293b3d42b_8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6293b3d42b_8_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416" name="Google Shape;416;g6293b3d42b_8_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61645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98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7708e5b1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47708e5b1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447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7708e5b1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47708e5b1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521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version on the top</a:t>
            </a:r>
            <a:endParaRPr/>
          </a:p>
        </p:txBody>
      </p:sp>
      <p:sp>
        <p:nvSpPr>
          <p:cNvPr id="449" name="Google Shape;4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665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285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65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29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293b3d42b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293b3d42b_1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who knows excel</a:t>
            </a:r>
            <a:endParaRPr/>
          </a:p>
          <a:p>
            <a:pPr marL="0" lvl="0" indent="0" algn="l" rtl="0">
              <a:spcBef>
                <a:spcPts val="0"/>
              </a:spcBef>
              <a:spcAft>
                <a:spcPts val="0"/>
              </a:spcAft>
              <a:buNone/>
            </a:pPr>
            <a:r>
              <a:rPr lang="en-US"/>
              <a:t>who knows programming language</a:t>
            </a:r>
            <a:endParaRPr/>
          </a:p>
          <a:p>
            <a:pPr marL="0" lvl="0" indent="0" algn="l" rtl="0">
              <a:spcBef>
                <a:spcPts val="0"/>
              </a:spcBef>
              <a:spcAft>
                <a:spcPts val="0"/>
              </a:spcAft>
              <a:buNone/>
            </a:pPr>
            <a:r>
              <a:rPr lang="en-US"/>
              <a:t>… R?</a:t>
            </a:r>
            <a:endParaRPr/>
          </a:p>
        </p:txBody>
      </p:sp>
    </p:spTree>
    <p:extLst>
      <p:ext uri="{BB962C8B-B14F-4D97-AF65-F5344CB8AC3E}">
        <p14:creationId xmlns:p14="http://schemas.microsoft.com/office/powerpoint/2010/main" val="415870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58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7708e5b1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47708e5b1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26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675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7708e5b1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47708e5b1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545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293b3d42b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6293b3d42b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67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7708e5b1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47708e5b1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141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7708e5b1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47708e5b1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985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1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662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7708e5b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47708e5b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18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293b3d42b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293b3d42b_1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useful for large datasets</a:t>
            </a:r>
            <a:endParaRPr/>
          </a:p>
        </p:txBody>
      </p:sp>
    </p:spTree>
    <p:extLst>
      <p:ext uri="{BB962C8B-B14F-4D97-AF65-F5344CB8AC3E}">
        <p14:creationId xmlns:p14="http://schemas.microsoft.com/office/powerpoint/2010/main" val="547876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838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655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973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669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46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3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708e5b1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7708e5b1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110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293b3d42b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6293b3d42b_1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venir"/>
                <a:ea typeface="Avenir"/>
                <a:cs typeface="Avenir"/>
                <a:sym typeface="Avenir"/>
              </a:rPr>
              <a:t>Ask the audience… what questions do you think you should ask? What kind of plots do you think you will need to do? </a:t>
            </a:r>
            <a:endParaRPr b="1">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sz="1200" i="1">
                <a:solidFill>
                  <a:srgbClr val="E69138"/>
                </a:solidFill>
                <a:latin typeface="Arimo"/>
                <a:ea typeface="Arimo"/>
                <a:cs typeface="Arimo"/>
                <a:sym typeface="Arimo"/>
              </a:rPr>
              <a:t>What are the common characteristics of the people that are ill? </a:t>
            </a:r>
            <a:endParaRPr sz="1200" b="1" i="1">
              <a:solidFill>
                <a:srgbClr val="E69138"/>
              </a:solidFill>
              <a:latin typeface="Arimo"/>
              <a:ea typeface="Arimo"/>
              <a:cs typeface="Arimo"/>
              <a:sym typeface="Arimo"/>
            </a:endParaRPr>
          </a:p>
          <a:p>
            <a:pPr marL="0" lvl="0" indent="0" algn="l" rtl="0">
              <a:spcBef>
                <a:spcPts val="0"/>
              </a:spcBef>
              <a:spcAft>
                <a:spcPts val="0"/>
              </a:spcAft>
              <a:buClr>
                <a:schemeClr val="dk1"/>
              </a:buClr>
              <a:buSzPts val="1100"/>
              <a:buFont typeface="Arial"/>
              <a:buNone/>
            </a:pPr>
            <a:endParaRPr sz="1200" i="1">
              <a:solidFill>
                <a:srgbClr val="E69138"/>
              </a:solidFill>
              <a:latin typeface="Arimo"/>
              <a:ea typeface="Arimo"/>
              <a:cs typeface="Arimo"/>
              <a:sym typeface="Arimo"/>
            </a:endParaRPr>
          </a:p>
          <a:p>
            <a:pPr marL="0" lvl="0" indent="0" algn="l" rtl="0">
              <a:spcBef>
                <a:spcPts val="0"/>
              </a:spcBef>
              <a:spcAft>
                <a:spcPts val="0"/>
              </a:spcAft>
              <a:buClr>
                <a:schemeClr val="dk1"/>
              </a:buClr>
              <a:buSzPts val="1100"/>
              <a:buFont typeface="Arial"/>
              <a:buNone/>
            </a:pPr>
            <a:r>
              <a:rPr lang="en-US" sz="1200" i="1">
                <a:solidFill>
                  <a:srgbClr val="E69138"/>
                </a:solidFill>
                <a:latin typeface="Arimo"/>
                <a:ea typeface="Arimo"/>
                <a:cs typeface="Arimo"/>
                <a:sym typeface="Arimo"/>
              </a:rPr>
              <a:t>What are the common symptoms of infected people? </a:t>
            </a:r>
            <a:endParaRPr sz="1200" b="1">
              <a:latin typeface="Avenir"/>
              <a:ea typeface="Avenir"/>
              <a:cs typeface="Avenir"/>
              <a:sym typeface="Aveni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59" name="Google Shape;559;g6293b3d42b_1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798570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47708e5b1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47708e5b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536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293b7699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g6293b76993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80" name="Google Shape;580;g6293b76993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151105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293b3d42b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293b3d42b_1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also mention python</a:t>
            </a:r>
            <a:endParaRPr/>
          </a:p>
        </p:txBody>
      </p:sp>
    </p:spTree>
    <p:extLst>
      <p:ext uri="{BB962C8B-B14F-4D97-AF65-F5344CB8AC3E}">
        <p14:creationId xmlns:p14="http://schemas.microsoft.com/office/powerpoint/2010/main" val="509835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6293b3d42b_8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6293b3d42b_8_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86" name="Google Shape;586;g6293b3d42b_8_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867363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6293b3d42b_1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6293b3d42b_1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594" name="Google Shape;594;g6293b3d42b_1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69290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293b3d42b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6293b3d42b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00" name="Google Shape;600;g6293b3d42b_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83656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293b3d42b_1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6293b3d42b_1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sz="1200">
                <a:latin typeface="Avenir"/>
                <a:ea typeface="Avenir"/>
                <a:cs typeface="Avenir"/>
                <a:sym typeface="Avenir"/>
              </a:rPr>
              <a:t>Ask the audience… Now that you know the illness, at what point of the field trip do you think they got it? LUNCH!</a:t>
            </a:r>
            <a:endParaRPr/>
          </a:p>
        </p:txBody>
      </p:sp>
      <p:sp>
        <p:nvSpPr>
          <p:cNvPr id="608" name="Google Shape;608;g6293b3d42b_1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896924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6293b3d42b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6293b3d42b_1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endParaRPr/>
          </a:p>
        </p:txBody>
      </p:sp>
      <p:sp>
        <p:nvSpPr>
          <p:cNvPr id="615" name="Google Shape;615;g6293b3d42b_1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682656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120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041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747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293b3d42b_1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6293b3d42b_1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Check R library</a:t>
            </a:r>
            <a:endParaRPr sz="1200">
              <a:latin typeface="Avenir"/>
              <a:ea typeface="Avenir"/>
              <a:cs typeface="Avenir"/>
              <a:sym typeface="Avenir"/>
            </a:endParaRPr>
          </a:p>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29" name="Google Shape;629;g6293b3d42b_1_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156980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94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93b3d42b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293b3d42b_1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mention there is a low number of female in programming field other groups like pyladies</a:t>
            </a:r>
            <a:endParaRPr/>
          </a:p>
        </p:txBody>
      </p:sp>
    </p:spTree>
    <p:extLst>
      <p:ext uri="{BB962C8B-B14F-4D97-AF65-F5344CB8AC3E}">
        <p14:creationId xmlns:p14="http://schemas.microsoft.com/office/powerpoint/2010/main" val="40045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402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293b3d42b_1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6293b3d42b_1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Check R library</a:t>
            </a:r>
            <a:endParaRPr sz="1200">
              <a:latin typeface="Avenir"/>
              <a:ea typeface="Avenir"/>
              <a:cs typeface="Avenir"/>
              <a:sym typeface="Avenir"/>
            </a:endParaRPr>
          </a:p>
          <a:p>
            <a:pPr marL="0" marR="0" lvl="0" indent="0" algn="l" rtl="0">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marL="0" lvl="0" indent="0" algn="l" rtl="0">
              <a:spcBef>
                <a:spcPts val="0"/>
              </a:spcBef>
              <a:spcAft>
                <a:spcPts val="0"/>
              </a:spcAft>
              <a:buNone/>
            </a:pPr>
            <a:endParaRPr b="1">
              <a:latin typeface="Avenir"/>
              <a:ea typeface="Avenir"/>
              <a:cs typeface="Avenir"/>
              <a:sym typeface="Avenir"/>
            </a:endParaRPr>
          </a:p>
          <a:p>
            <a:pPr marL="0" lvl="0" indent="0" algn="l" rtl="0">
              <a:spcBef>
                <a:spcPts val="0"/>
              </a:spcBef>
              <a:spcAft>
                <a:spcPts val="0"/>
              </a:spcAft>
              <a:buNone/>
            </a:pPr>
            <a:r>
              <a:rPr lang="en-US" b="1">
                <a:latin typeface="Avenir"/>
                <a:ea typeface="Avenir"/>
                <a:cs typeface="Avenir"/>
                <a:sym typeface="Avenir"/>
              </a:rPr>
              <a:t>Understand who is infected/at risk </a:t>
            </a:r>
            <a:endParaRPr/>
          </a:p>
          <a:p>
            <a:pPr marL="457200" lvl="1" indent="0" algn="l" rtl="0">
              <a:spcBef>
                <a:spcPts val="0"/>
              </a:spcBef>
              <a:spcAft>
                <a:spcPts val="0"/>
              </a:spcAft>
              <a:buNone/>
            </a:pPr>
            <a:r>
              <a:rPr lang="en-US">
                <a:latin typeface="Avenir"/>
                <a:ea typeface="Avenir"/>
                <a:cs typeface="Avenir"/>
                <a:sym typeface="Avenir"/>
              </a:rPr>
              <a:t>Who is infected? What were they doing?</a:t>
            </a:r>
            <a:endParaRPr/>
          </a:p>
          <a:p>
            <a:pPr marL="457200" lvl="1" indent="0" algn="l" rtl="0">
              <a:spcBef>
                <a:spcPts val="0"/>
              </a:spcBef>
              <a:spcAft>
                <a:spcPts val="0"/>
              </a:spcAft>
              <a:buNone/>
            </a:pPr>
            <a:r>
              <a:rPr lang="en-US">
                <a:latin typeface="Avenir"/>
                <a:ea typeface="Avenir"/>
                <a:cs typeface="Avenir"/>
                <a:sym typeface="Avenir"/>
              </a:rPr>
              <a:t>What caused the outbreak? </a:t>
            </a:r>
            <a:endParaRPr/>
          </a:p>
          <a:p>
            <a:pPr marL="457200" lvl="1" indent="0" algn="l" rtl="0">
              <a:spcBef>
                <a:spcPts val="0"/>
              </a:spcBef>
              <a:spcAft>
                <a:spcPts val="0"/>
              </a:spcAft>
              <a:buNone/>
            </a:pPr>
            <a:r>
              <a:rPr lang="en-US">
                <a:latin typeface="Avenir"/>
                <a:ea typeface="Avenir"/>
                <a:cs typeface="Avenir"/>
                <a:sym typeface="Avenir"/>
              </a:rPr>
              <a:t>Who might be at risk?</a:t>
            </a:r>
            <a:endParaRPr/>
          </a:p>
          <a:p>
            <a:pPr marL="0" lvl="0" indent="0" algn="l" rtl="0">
              <a:spcBef>
                <a:spcPts val="0"/>
              </a:spcBef>
              <a:spcAft>
                <a:spcPts val="0"/>
              </a:spcAft>
              <a:buNone/>
            </a:pPr>
            <a:r>
              <a:rPr lang="en-US" b="1">
                <a:latin typeface="Avenir"/>
                <a:ea typeface="Avenir"/>
                <a:cs typeface="Avenir"/>
                <a:sym typeface="Avenir"/>
              </a:rPr>
              <a:t>Understand the disease</a:t>
            </a:r>
            <a:endParaRPr/>
          </a:p>
          <a:p>
            <a:pPr marL="457200" lvl="1" indent="0" algn="l" rtl="0">
              <a:spcBef>
                <a:spcPts val="0"/>
              </a:spcBef>
              <a:spcAft>
                <a:spcPts val="0"/>
              </a:spcAft>
              <a:buNone/>
            </a:pPr>
            <a:r>
              <a:rPr lang="en-US">
                <a:latin typeface="Avenir"/>
                <a:ea typeface="Avenir"/>
                <a:cs typeface="Avenir"/>
                <a:sym typeface="Avenir"/>
              </a:rPr>
              <a:t>What were the symptoms and effects? </a:t>
            </a:r>
            <a:endParaRPr/>
          </a:p>
          <a:p>
            <a:pPr marL="457200" lvl="1" indent="0" algn="l" rtl="0">
              <a:spcBef>
                <a:spcPts val="0"/>
              </a:spcBef>
              <a:spcAft>
                <a:spcPts val="0"/>
              </a:spcAft>
              <a:buNone/>
            </a:pPr>
            <a:r>
              <a:rPr lang="en-US">
                <a:latin typeface="Avenir"/>
                <a:ea typeface="Avenir"/>
                <a:cs typeface="Avenir"/>
                <a:sym typeface="Avenir"/>
              </a:rPr>
              <a:t>How was it transmitted? </a:t>
            </a:r>
            <a:endParaRPr/>
          </a:p>
          <a:p>
            <a:pPr marL="457200" lvl="1" indent="0" algn="l" rtl="0">
              <a:spcBef>
                <a:spcPts val="0"/>
              </a:spcBef>
              <a:spcAft>
                <a:spcPts val="0"/>
              </a:spcAft>
              <a:buNone/>
            </a:pPr>
            <a:r>
              <a:rPr lang="en-US">
                <a:latin typeface="Avenir"/>
                <a:ea typeface="Avenir"/>
                <a:cs typeface="Avenir"/>
                <a:sym typeface="Avenir"/>
              </a:rPr>
              <a:t>How did it spread?</a:t>
            </a:r>
            <a:endParaRPr/>
          </a:p>
          <a:p>
            <a:pPr marL="457200" lvl="1" indent="0" algn="l" rtl="0">
              <a:spcBef>
                <a:spcPts val="0"/>
              </a:spcBef>
              <a:spcAft>
                <a:spcPts val="0"/>
              </a:spcAft>
              <a:buNone/>
            </a:pPr>
            <a:r>
              <a:rPr lang="en-US">
                <a:latin typeface="Avenir"/>
                <a:ea typeface="Avenir"/>
                <a:cs typeface="Avenir"/>
                <a:sym typeface="Avenir"/>
              </a:rPr>
              <a:t>How was it contained? </a:t>
            </a:r>
            <a:endParaRPr/>
          </a:p>
        </p:txBody>
      </p:sp>
      <p:sp>
        <p:nvSpPr>
          <p:cNvPr id="629" name="Google Shape;629;g6293b3d42b_1_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925689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293b3d42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6293b3d42b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6293b3d42b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1277016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293b3d42b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6293b3d42b_1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Font typeface="Avenir"/>
              <a:buChar char="●"/>
            </a:pPr>
            <a:r>
              <a:rPr lang="en-US" sz="1200" b="1">
                <a:solidFill>
                  <a:schemeClr val="dk1"/>
                </a:solidFill>
                <a:latin typeface="Avenir"/>
                <a:ea typeface="Avenir"/>
                <a:cs typeface="Avenir"/>
                <a:sym typeface="Avenir"/>
              </a:rPr>
              <a:t>Langham Hotel? -- food security training, food handling/preparation, inform restaurant customers</a:t>
            </a:r>
            <a:endParaRPr sz="1200" b="1">
              <a:solidFill>
                <a:schemeClr val="dk1"/>
              </a:solidFill>
              <a:latin typeface="Avenir"/>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US" sz="1200"/>
              <a:t>**** Contact anyone else who ate there on 11 September</a:t>
            </a:r>
            <a:endParaRPr sz="1200"/>
          </a:p>
          <a:p>
            <a:pPr marL="457200" lvl="0" indent="-304800" algn="l" rtl="0">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46" name="Google Shape;646;g6293b3d42b_1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2369395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293b7699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6293b76993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Font typeface="Avenir"/>
              <a:buChar char="●"/>
            </a:pPr>
            <a:r>
              <a:rPr lang="en-US" sz="1200" b="1">
                <a:solidFill>
                  <a:schemeClr val="dk1"/>
                </a:solidFill>
                <a:latin typeface="Avenir"/>
                <a:ea typeface="Avenir"/>
                <a:cs typeface="Avenir"/>
                <a:sym typeface="Avenir"/>
              </a:rPr>
              <a:t>Langham Hotel? -- food security training, food handling/preparation, inform restaurant customers</a:t>
            </a:r>
            <a:endParaRPr sz="1200" b="1">
              <a:solidFill>
                <a:schemeClr val="dk1"/>
              </a:solidFill>
              <a:latin typeface="Avenir"/>
              <a:ea typeface="Avenir"/>
              <a:cs typeface="Avenir"/>
              <a:sym typeface="Avenir"/>
            </a:endParaRPr>
          </a:p>
          <a:p>
            <a:pPr marL="457200" lvl="0" indent="-304800" algn="l" rtl="0">
              <a:spcBef>
                <a:spcPts val="0"/>
              </a:spcBef>
              <a:spcAft>
                <a:spcPts val="0"/>
              </a:spcAft>
              <a:buClr>
                <a:schemeClr val="dk1"/>
              </a:buClr>
              <a:buSzPts val="1200"/>
              <a:buFont typeface="Avenir"/>
              <a:buChar char="●"/>
            </a:pPr>
            <a:r>
              <a:rPr lang="en-US" sz="1200"/>
              <a:t>**** Contact anyone else who ate there on 11 September</a:t>
            </a:r>
            <a:endParaRPr sz="1200"/>
          </a:p>
          <a:p>
            <a:pPr marL="457200" lvl="0" indent="-304800" algn="l" rtl="0">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54" name="Google Shape;654;g6293b76993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4160062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293b3d42b_1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6293b3d42b_1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g6293b3d42b_1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2832875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293b3d42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6293b3d42b_1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399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293b3d42b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93b3d42b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93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93b3d42b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93b3d42b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4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93b3d42b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93b3d42b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36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FAA9-528F-FA44-B9D0-6F2DB7B199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858966B-6D6A-9F41-8555-FA408A1BB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8E1F72-B336-2F40-B4D9-A9EA0407A928}"/>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8FDA1962-FB1A-854F-B5C5-F79C80A4B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6C89E-8AD6-784F-8DFD-C93BA199C7B5}"/>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61887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8FF5-D727-334D-9BFE-C4DC5D35C77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49E619-5D1F-E947-AEAE-E9246AF81C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61270D-B0D3-124E-BF7C-A0D8E1BDEB5D}"/>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D84B799C-CB80-2D44-93C2-4A9303186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32412-DB35-5E47-A21B-0F0A50E6963C}"/>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16341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6597F4-42DD-944B-9281-60507D1FC22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949C43-6143-EF40-B5AD-7B1A2BB9926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EFAC9C-604D-3C43-BB7A-FD125E2C5052}"/>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19E5D1CD-737E-FB41-833C-A48E85A07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73C61-324C-514E-9339-94ED2DBD2456}"/>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458876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164"/>
        <p:cNvGrpSpPr/>
        <p:nvPr/>
      </p:nvGrpSpPr>
      <p:grpSpPr>
        <a:xfrm>
          <a:off x="0" y="0"/>
          <a:ext cx="0" cy="0"/>
          <a:chOff x="0" y="0"/>
          <a:chExt cx="0" cy="0"/>
        </a:xfrm>
      </p:grpSpPr>
      <p:sp>
        <p:nvSpPr>
          <p:cNvPr id="165" name="Google Shape;165;g6293b3d42b_1_230"/>
          <p:cNvSpPr/>
          <p:nvPr/>
        </p:nvSpPr>
        <p:spPr>
          <a:xfrm rot="5400000">
            <a:off x="6056233" y="-6065033"/>
            <a:ext cx="81300" cy="12194100"/>
          </a:xfrm>
          <a:prstGeom prst="rect">
            <a:avLst/>
          </a:prstGeom>
          <a:solidFill>
            <a:srgbClr val="8839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66" name="Google Shape;166;g6293b3d42b_1_230" descr="download (1).png"/>
          <p:cNvPicPr preferRelativeResize="0"/>
          <p:nvPr/>
        </p:nvPicPr>
        <p:blipFill rotWithShape="1">
          <a:blip r:embed="rId2">
            <a:alphaModFix/>
          </a:blip>
          <a:srcRect/>
          <a:stretch/>
        </p:blipFill>
        <p:spPr>
          <a:xfrm>
            <a:off x="10572567" y="248433"/>
            <a:ext cx="1269200" cy="1269200"/>
          </a:xfrm>
          <a:prstGeom prst="rect">
            <a:avLst/>
          </a:prstGeom>
          <a:noFill/>
          <a:ln>
            <a:noFill/>
          </a:ln>
        </p:spPr>
      </p:pic>
    </p:spTree>
    <p:extLst>
      <p:ext uri="{BB962C8B-B14F-4D97-AF65-F5344CB8AC3E}">
        <p14:creationId xmlns:p14="http://schemas.microsoft.com/office/powerpoint/2010/main" val="269784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5F82-A10B-5843-BAB7-4ED94F5E69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05B6E6-B42A-B547-8C9B-94AD6B46D3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CD8DE9-D6FE-994E-8968-430962B7C029}"/>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AB56B0CC-EB49-694F-BEFC-4614B22C3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0FA88-817C-6145-95A3-E641BD2BE05F}"/>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37650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0C8B-C896-FA41-95DB-6423D9BD95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8716B22-6C16-FF4B-8C95-945E3CAA1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2B3EC25-32CB-CC48-AE67-63FDB52C375A}"/>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3E4EEEE8-13A1-3F4C-9334-A5EE0E015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8592C-13A8-3E48-80CE-2922DB4ED6DC}"/>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81328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6DC7-D29F-064A-8512-C8157F9C4F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12025B-B396-4D47-9B48-54BDEECFE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CBAC8A-479D-934B-B113-D630585CEB0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CD6089A-2E62-434F-BC9F-16331B9752CA}"/>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1B2DF93E-D3A7-4B48-A575-F9A9A6FB6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C3381C-2626-D347-A070-F4262C0669CD}"/>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98047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9763-638B-9D41-9DAC-95E771F40C6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2EFCFD-4BF8-0B44-BBCC-DECDA99C0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627B0A0-B400-2748-94B7-6196EE802C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5E4871B-E823-9D48-917B-AE5A7C335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B05751C-9F7D-554A-9286-2F10D3E8A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B7C962-1E74-A24B-A56C-9A460F08F3B3}"/>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8" name="Footer Placeholder 7">
            <a:extLst>
              <a:ext uri="{FF2B5EF4-FFF2-40B4-BE49-F238E27FC236}">
                <a16:creationId xmlns:a16="http://schemas.microsoft.com/office/drawing/2014/main" id="{5F93C56C-2A36-B547-B258-2ADD5842B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56632-6939-6042-9B93-3569D508D35F}"/>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226927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E433-D1DE-2246-8DAE-64046FC212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369EEC8-426B-4147-9593-E05F4C0D6E78}"/>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4" name="Footer Placeholder 3">
            <a:extLst>
              <a:ext uri="{FF2B5EF4-FFF2-40B4-BE49-F238E27FC236}">
                <a16:creationId xmlns:a16="http://schemas.microsoft.com/office/drawing/2014/main" id="{714D6F7B-0F2E-F44C-8B89-8FE1E0FA2A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194981-18F2-794F-A936-3792D659261A}"/>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26330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FD1FC-0EAF-B74C-8B27-A18C900659C1}"/>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3" name="Footer Placeholder 2">
            <a:extLst>
              <a:ext uri="{FF2B5EF4-FFF2-40B4-BE49-F238E27FC236}">
                <a16:creationId xmlns:a16="http://schemas.microsoft.com/office/drawing/2014/main" id="{C316B649-95D7-794E-AA59-C3FAA5B5EF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A4EC42-F374-DA4C-9127-D5A4CFD59334}"/>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195803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100D-B6B4-2D49-8B46-A511A153BA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5214864-0DC3-B442-8AE1-E7C1527D3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A1C8D0D-C41B-6240-A983-639E0BFC0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397575-A27F-0B4A-A528-D956A703738C}"/>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065AC7DB-2E7C-F24C-A69C-558FB53E1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33606-1C61-ED49-8CA4-1D80419F279D}"/>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326038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826B-A314-634A-B704-55E293FFCB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1AC082-7C8C-AD40-B14A-DD9BB61C3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648D1C-AD80-4349-A51B-6894B7A46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E6F3E0-9B13-4148-833D-0EACE3B75050}"/>
              </a:ext>
            </a:extLst>
          </p:cNvPr>
          <p:cNvSpPr>
            <a:spLocks noGrp="1"/>
          </p:cNvSpPr>
          <p:nvPr>
            <p:ph type="dt" sz="half" idx="10"/>
          </p:nvPr>
        </p:nvSpPr>
        <p:spPr/>
        <p:txBody>
          <a:bodyPr/>
          <a:lstStyle/>
          <a:p>
            <a:fld id="{A872E67D-EF59-FF44-AFD8-60AB111C1298}" type="datetimeFigureOut">
              <a:rPr lang="en-US" smtClean="0"/>
              <a:t>5/3/22</a:t>
            </a:fld>
            <a:endParaRPr lang="en-US"/>
          </a:p>
        </p:txBody>
      </p:sp>
      <p:sp>
        <p:nvSpPr>
          <p:cNvPr id="6" name="Footer Placeholder 5">
            <a:extLst>
              <a:ext uri="{FF2B5EF4-FFF2-40B4-BE49-F238E27FC236}">
                <a16:creationId xmlns:a16="http://schemas.microsoft.com/office/drawing/2014/main" id="{AD0E7288-5E51-A642-AB96-7D45C44E7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338DD-9A93-A748-A91D-5B2310634A31}"/>
              </a:ext>
            </a:extLst>
          </p:cNvPr>
          <p:cNvSpPr>
            <a:spLocks noGrp="1"/>
          </p:cNvSpPr>
          <p:nvPr>
            <p:ph type="sldNum" sz="quarter" idx="12"/>
          </p:nvPr>
        </p:nvSpPr>
        <p:spPr/>
        <p:txBody>
          <a:bodyPr/>
          <a:lstStyle/>
          <a:p>
            <a:fld id="{EA780170-2A5B-4E4E-9B45-CE084B6E0CF2}" type="slidenum">
              <a:rPr lang="en-US" smtClean="0"/>
              <a:t>‹#›</a:t>
            </a:fld>
            <a:endParaRPr lang="en-US"/>
          </a:p>
        </p:txBody>
      </p:sp>
    </p:spTree>
    <p:extLst>
      <p:ext uri="{BB962C8B-B14F-4D97-AF65-F5344CB8AC3E}">
        <p14:creationId xmlns:p14="http://schemas.microsoft.com/office/powerpoint/2010/main" val="127057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7386BD-9CE8-5C44-AE97-6A3B137C0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C86079-1EFF-3745-80DF-B3ABBC52C4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C8CDA0-0047-D545-84E6-C21B9EF6E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2E67D-EF59-FF44-AFD8-60AB111C1298}" type="datetimeFigureOut">
              <a:rPr lang="en-US" smtClean="0"/>
              <a:t>5/3/22</a:t>
            </a:fld>
            <a:endParaRPr lang="en-US"/>
          </a:p>
        </p:txBody>
      </p:sp>
      <p:sp>
        <p:nvSpPr>
          <p:cNvPr id="5" name="Footer Placeholder 4">
            <a:extLst>
              <a:ext uri="{FF2B5EF4-FFF2-40B4-BE49-F238E27FC236}">
                <a16:creationId xmlns:a16="http://schemas.microsoft.com/office/drawing/2014/main" id="{AF9080FB-1ECB-7046-8592-2D8ED1359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DD2CCE-7150-314B-BDCB-D68665C672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80170-2A5B-4E4E-9B45-CE084B6E0CF2}" type="slidenum">
              <a:rPr lang="en-US" smtClean="0"/>
              <a:t>‹#›</a:t>
            </a:fld>
            <a:endParaRPr lang="en-US"/>
          </a:p>
        </p:txBody>
      </p:sp>
    </p:spTree>
    <p:extLst>
      <p:ext uri="{BB962C8B-B14F-4D97-AF65-F5344CB8AC3E}">
        <p14:creationId xmlns:p14="http://schemas.microsoft.com/office/powerpoint/2010/main" val="7290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facebook.com/7NEWSMelbourne/videos/10153514114084301/"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2.health.vic.gov.au/public-health/food-safety/food-safety-information-for-consumers/complaints"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www1.health.gov.au/internet/main/publishing.nsf/Content/cdnareport.htm" TargetMode="External"/><Relationship Id="rId4" Type="http://schemas.openxmlformats.org/officeDocument/2006/relationships/hyperlink" Target="https://www.melbourne.vic.gov.au/community/health-support-services/health-services/Pages/food-safety.aspx"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hyperlink" Target="https://education.rstudio.com/learn/beginner/"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rladiessydney.org/courses/ryouwithme/" TargetMode="External"/><Relationship Id="rId4" Type="http://schemas.openxmlformats.org/officeDocument/2006/relationships/hyperlink" Target="https://epirhandbook.com/en/"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6.png"/><Relationship Id="rId4" Type="http://schemas.openxmlformats.org/officeDocument/2006/relationships/image" Target="../media/image75.png"/><Relationship Id="rId9" Type="http://schemas.openxmlformats.org/officeDocument/2006/relationships/image" Target="../media/image80.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7" name="Google Shape;227;g6293b3d42b_8_75"/>
          <p:cNvPicPr preferRelativeResize="0"/>
          <p:nvPr/>
        </p:nvPicPr>
        <p:blipFill rotWithShape="1">
          <a:blip r:embed="rId3">
            <a:alphaModFix/>
          </a:blip>
          <a:srcRect/>
          <a:stretch/>
        </p:blipFill>
        <p:spPr>
          <a:xfrm>
            <a:off x="0" y="1385"/>
            <a:ext cx="12164290" cy="3253047"/>
          </a:xfrm>
          <a:prstGeom prst="rect">
            <a:avLst/>
          </a:prstGeom>
          <a:noFill/>
          <a:ln>
            <a:noFill/>
          </a:ln>
        </p:spPr>
      </p:pic>
      <p:sp>
        <p:nvSpPr>
          <p:cNvPr id="228" name="Google Shape;228;g6293b3d42b_8_75"/>
          <p:cNvSpPr txBox="1">
            <a:spLocks noGrp="1"/>
          </p:cNvSpPr>
          <p:nvPr>
            <p:ph type="ctrTitle"/>
          </p:nvPr>
        </p:nvSpPr>
        <p:spPr>
          <a:xfrm>
            <a:off x="2874393" y="4798010"/>
            <a:ext cx="6415500" cy="2031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000"/>
              <a:buFont typeface="Anton"/>
              <a:buNone/>
            </a:pPr>
            <a:r>
              <a:rPr lang="en-US" sz="5000" b="1" dirty="0">
                <a:latin typeface="Avenir Book" panose="02000503020000020003" pitchFamily="2" charset="0"/>
                <a:ea typeface="Helvetica Neue"/>
                <a:cs typeface="Helvetica Neue"/>
                <a:sym typeface="Helvetica Neue"/>
              </a:rPr>
              <a:t>Become a DISEASE DETECTIVE</a:t>
            </a:r>
            <a:br>
              <a:rPr lang="en-US" sz="5000" b="1" dirty="0">
                <a:latin typeface="Avenir Book" panose="02000503020000020003" pitchFamily="2" charset="0"/>
                <a:ea typeface="Helvetica Neue"/>
                <a:cs typeface="Helvetica Neue"/>
                <a:sym typeface="Helvetica Neue"/>
              </a:rPr>
            </a:br>
            <a:br>
              <a:rPr lang="en-US" sz="5000" b="1" dirty="0">
                <a:latin typeface="Avenir Book" panose="02000503020000020003" pitchFamily="2" charset="0"/>
                <a:ea typeface="Helvetica Neue"/>
                <a:cs typeface="Helvetica Neue"/>
                <a:sym typeface="Helvetica Neue"/>
              </a:rPr>
            </a:br>
            <a:r>
              <a:rPr lang="en-US" sz="5000" b="1" dirty="0">
                <a:latin typeface="Avenir Book" panose="02000503020000020003" pitchFamily="2" charset="0"/>
                <a:ea typeface="Helvetica Neue"/>
                <a:cs typeface="Helvetica Neue"/>
                <a:sym typeface="Helvetica Neue"/>
              </a:rPr>
              <a:t>SOLVE AN OUTBREAK!</a:t>
            </a:r>
            <a:endParaRPr dirty="0">
              <a:latin typeface="Avenir Book" panose="02000503020000020003" pitchFamily="2" charset="0"/>
              <a:ea typeface="Helvetica Neue"/>
              <a:cs typeface="Helvetica Neue"/>
              <a:sym typeface="Helvetica Neue"/>
            </a:endParaRPr>
          </a:p>
        </p:txBody>
      </p:sp>
      <p:pic>
        <p:nvPicPr>
          <p:cNvPr id="229" name="Google Shape;229;g6293b3d42b_8_75" descr="A drawing of a cartoon character&#10;&#10;Description generated with very high confidence"/>
          <p:cNvPicPr preferRelativeResize="0"/>
          <p:nvPr/>
        </p:nvPicPr>
        <p:blipFill rotWithShape="1">
          <a:blip r:embed="rId4">
            <a:alphaModFix/>
          </a:blip>
          <a:srcRect/>
          <a:stretch/>
        </p:blipFill>
        <p:spPr>
          <a:xfrm>
            <a:off x="-2117" y="3255282"/>
            <a:ext cx="2858709" cy="3595007"/>
          </a:xfrm>
          <a:prstGeom prst="rect">
            <a:avLst/>
          </a:prstGeom>
          <a:noFill/>
          <a:ln>
            <a:noFill/>
          </a:ln>
        </p:spPr>
      </p:pic>
      <p:pic>
        <p:nvPicPr>
          <p:cNvPr id="230" name="Google Shape;230;g6293b3d42b_8_75"/>
          <p:cNvPicPr preferRelativeResize="0"/>
          <p:nvPr/>
        </p:nvPicPr>
        <p:blipFill rotWithShape="1">
          <a:blip r:embed="rId5">
            <a:alphaModFix/>
          </a:blip>
          <a:srcRect/>
          <a:stretch/>
        </p:blipFill>
        <p:spPr>
          <a:xfrm>
            <a:off x="9244036" y="5913211"/>
            <a:ext cx="2920254" cy="957262"/>
          </a:xfrm>
          <a:prstGeom prst="rect">
            <a:avLst/>
          </a:prstGeom>
          <a:noFill/>
          <a:ln>
            <a:noFill/>
          </a:ln>
        </p:spPr>
      </p:pic>
      <p:pic>
        <p:nvPicPr>
          <p:cNvPr id="231" name="Google Shape;231;g6293b3d42b_8_75" descr="13-twitter-logo-vector-png-free-cliparts-that-you-can-download-to-you-Km878c-clipart.png"/>
          <p:cNvPicPr preferRelativeResize="0"/>
          <p:nvPr/>
        </p:nvPicPr>
        <p:blipFill rotWithShape="1">
          <a:blip r:embed="rId6">
            <a:alphaModFix/>
          </a:blip>
          <a:srcRect/>
          <a:stretch/>
        </p:blipFill>
        <p:spPr>
          <a:xfrm>
            <a:off x="9894100" y="5299500"/>
            <a:ext cx="335026" cy="335026"/>
          </a:xfrm>
          <a:prstGeom prst="rect">
            <a:avLst/>
          </a:prstGeom>
          <a:noFill/>
          <a:ln>
            <a:noFill/>
          </a:ln>
        </p:spPr>
      </p:pic>
      <p:sp>
        <p:nvSpPr>
          <p:cNvPr id="232" name="Google Shape;232;g6293b3d42b_8_75"/>
          <p:cNvSpPr txBox="1"/>
          <p:nvPr/>
        </p:nvSpPr>
        <p:spPr>
          <a:xfrm>
            <a:off x="10124800" y="5221475"/>
            <a:ext cx="2602200" cy="4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@RLadiesMelb</a:t>
            </a:r>
            <a:endParaRPr sz="1800" b="1">
              <a:latin typeface="Helvetica Neue"/>
              <a:ea typeface="Helvetica Neue"/>
              <a:cs typeface="Helvetica Neue"/>
              <a:sym typeface="Helvetica Neue"/>
            </a:endParaRPr>
          </a:p>
        </p:txBody>
      </p:sp>
      <p:pic>
        <p:nvPicPr>
          <p:cNvPr id="3" name="Picture 2" descr="Logo&#10;&#10;Description automatically generated">
            <a:extLst>
              <a:ext uri="{FF2B5EF4-FFF2-40B4-BE49-F238E27FC236}">
                <a16:creationId xmlns:a16="http://schemas.microsoft.com/office/drawing/2014/main" id="{249C7186-EBB4-EB41-867E-A12B735D59DB}"/>
              </a:ext>
            </a:extLst>
          </p:cNvPr>
          <p:cNvPicPr>
            <a:picLocks noChangeAspect="1"/>
          </p:cNvPicPr>
          <p:nvPr/>
        </p:nvPicPr>
        <p:blipFill>
          <a:blip r:embed="rId7"/>
          <a:stretch>
            <a:fillRect/>
          </a:stretch>
        </p:blipFill>
        <p:spPr>
          <a:xfrm>
            <a:off x="9969552" y="3327028"/>
            <a:ext cx="2194738" cy="1933459"/>
          </a:xfrm>
          <a:prstGeom prst="rect">
            <a:avLst/>
          </a:prstGeom>
        </p:spPr>
      </p:pic>
    </p:spTree>
    <p:extLst>
      <p:ext uri="{BB962C8B-B14F-4D97-AF65-F5344CB8AC3E}">
        <p14:creationId xmlns:p14="http://schemas.microsoft.com/office/powerpoint/2010/main" val="2415235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g6293b3d42b_1_50"/>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sp>
        <p:nvSpPr>
          <p:cNvPr id="320" name="Google Shape;320;g6293b3d42b_1_50"/>
          <p:cNvSpPr txBox="1"/>
          <p:nvPr/>
        </p:nvSpPr>
        <p:spPr>
          <a:xfrm>
            <a:off x="2235168" y="1219358"/>
            <a:ext cx="66963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dirty="0">
                <a:solidFill>
                  <a:srgbClr val="88398A"/>
                </a:solidFill>
                <a:latin typeface="Avenir Book" panose="02000503020000020003" pitchFamily="2" charset="0"/>
                <a:ea typeface="Helvetica Neue"/>
                <a:cs typeface="Helvetica Neue"/>
                <a:sym typeface="Helvetica Neue"/>
              </a:rPr>
              <a:t>On</a:t>
            </a:r>
            <a:r>
              <a:rPr lang="en-US" sz="2700" b="1" dirty="0">
                <a:solidFill>
                  <a:srgbClr val="88398A"/>
                </a:solidFill>
                <a:latin typeface="Avenir Book" panose="02000503020000020003" pitchFamily="2" charset="0"/>
                <a:ea typeface="Helvetica Neue"/>
                <a:cs typeface="Helvetica Neue"/>
                <a:sym typeface="Helvetica Neue"/>
              </a:rPr>
              <a:t> GitHub </a:t>
            </a:r>
            <a:r>
              <a:rPr lang="en-US" sz="2700" dirty="0">
                <a:solidFill>
                  <a:srgbClr val="88398A"/>
                </a:solidFill>
                <a:latin typeface="Avenir Book" panose="02000503020000020003" pitchFamily="2" charset="0"/>
                <a:ea typeface="Helvetica Neue"/>
                <a:cs typeface="Helvetica Neue"/>
                <a:sym typeface="Helvetica Neue"/>
              </a:rPr>
              <a:t>to find all the</a:t>
            </a:r>
            <a:r>
              <a:rPr lang="en-US" sz="2700" b="1" dirty="0">
                <a:solidFill>
                  <a:srgbClr val="88398A"/>
                </a:solidFill>
                <a:latin typeface="Avenir Book" panose="02000503020000020003" pitchFamily="2" charset="0"/>
                <a:ea typeface="Helvetica Neue"/>
                <a:cs typeface="Helvetica Neue"/>
                <a:sym typeface="Helvetica Neue"/>
              </a:rPr>
              <a:t> materials </a:t>
            </a:r>
            <a:r>
              <a:rPr lang="en-US" sz="2700" dirty="0">
                <a:solidFill>
                  <a:srgbClr val="88398A"/>
                </a:solidFill>
                <a:latin typeface="Avenir Book" panose="02000503020000020003" pitchFamily="2" charset="0"/>
                <a:ea typeface="Helvetica Neue"/>
                <a:cs typeface="Helvetica Neue"/>
                <a:sym typeface="Helvetica Neue"/>
              </a:rPr>
              <a:t>and</a:t>
            </a:r>
            <a:r>
              <a:rPr lang="en-US" sz="2700" b="1" dirty="0">
                <a:solidFill>
                  <a:srgbClr val="88398A"/>
                </a:solidFill>
                <a:latin typeface="Avenir Book" panose="02000503020000020003" pitchFamily="2" charset="0"/>
                <a:ea typeface="Helvetica Neue"/>
                <a:cs typeface="Helvetica Neue"/>
                <a:sym typeface="Helvetica Neue"/>
              </a:rPr>
              <a:t> speakers of past events!</a:t>
            </a:r>
            <a:endParaRPr sz="2700" b="1" dirty="0">
              <a:solidFill>
                <a:srgbClr val="88398A"/>
              </a:solidFill>
              <a:latin typeface="Avenir Book" panose="02000503020000020003" pitchFamily="2" charset="0"/>
              <a:ea typeface="Helvetica Neue"/>
              <a:cs typeface="Helvetica Neue"/>
              <a:sym typeface="Helvetica Neue"/>
            </a:endParaRPr>
          </a:p>
        </p:txBody>
      </p:sp>
      <p:pic>
        <p:nvPicPr>
          <p:cNvPr id="322" name="Google Shape;322;g6293b3d42b_1_50"/>
          <p:cNvPicPr preferRelativeResize="0"/>
          <p:nvPr/>
        </p:nvPicPr>
        <p:blipFill>
          <a:blip r:embed="rId3">
            <a:alphaModFix/>
          </a:blip>
          <a:stretch>
            <a:fillRect/>
          </a:stretch>
        </p:blipFill>
        <p:spPr>
          <a:xfrm>
            <a:off x="8931468" y="3295889"/>
            <a:ext cx="780908" cy="687200"/>
          </a:xfrm>
          <a:prstGeom prst="rect">
            <a:avLst/>
          </a:prstGeom>
          <a:noFill/>
          <a:ln>
            <a:noFill/>
          </a:ln>
        </p:spPr>
      </p:pic>
      <p:pic>
        <p:nvPicPr>
          <p:cNvPr id="8" name="Picture 7" descr="Logo&#10;&#10;Description automatically generated">
            <a:extLst>
              <a:ext uri="{FF2B5EF4-FFF2-40B4-BE49-F238E27FC236}">
                <a16:creationId xmlns:a16="http://schemas.microsoft.com/office/drawing/2014/main" id="{AE258C08-2954-634C-9E21-6097B23FE918}"/>
              </a:ext>
            </a:extLst>
          </p:cNvPr>
          <p:cNvPicPr>
            <a:picLocks noChangeAspect="1"/>
          </p:cNvPicPr>
          <p:nvPr/>
        </p:nvPicPr>
        <p:blipFill>
          <a:blip r:embed="rId4"/>
          <a:stretch>
            <a:fillRect/>
          </a:stretch>
        </p:blipFill>
        <p:spPr>
          <a:xfrm>
            <a:off x="10099042" y="79833"/>
            <a:ext cx="1936660" cy="1706105"/>
          </a:xfrm>
          <a:prstGeom prst="rect">
            <a:avLst/>
          </a:prstGeom>
        </p:spPr>
      </p:pic>
      <p:sp>
        <p:nvSpPr>
          <p:cNvPr id="2" name="Rectangle 1">
            <a:extLst>
              <a:ext uri="{FF2B5EF4-FFF2-40B4-BE49-F238E27FC236}">
                <a16:creationId xmlns:a16="http://schemas.microsoft.com/office/drawing/2014/main" id="{EFF8ED75-ED65-2F47-9DD9-8BAD069A8468}"/>
              </a:ext>
            </a:extLst>
          </p:cNvPr>
          <p:cNvSpPr>
            <a:spLocks noChangeArrowheads="1"/>
          </p:cNvSpPr>
          <p:nvPr/>
        </p:nvSpPr>
        <p:spPr bwMode="auto">
          <a:xfrm>
            <a:off x="-4193935" y="-53679288"/>
            <a:ext cx="4491235" cy="97426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  </a:t>
            </a:r>
            <a:r>
              <a:rPr kumimoji="0" lang="en-US" altLang="en-US" sz="78000" b="0" i="0" u="none" strike="noStrike" cap="none" normalizeH="0" baseline="0">
                <a:ln>
                  <a:noFill/>
                </a:ln>
                <a:solidFill>
                  <a:srgbClr val="000000"/>
                </a:solidFill>
                <a:effectLst/>
                <a:latin typeface="Arial" panose="020B0604020202020204" pitchFamily="34" charset="0"/>
              </a:rPr>
              <a:t>        </a:t>
            </a:r>
            <a:br>
              <a:rPr kumimoji="0" lang="en-US" altLang="en-US" sz="1800" b="0" i="0" u="none" strike="noStrike" cap="none" normalizeH="0" baseline="0">
                <a:ln>
                  <a:noFill/>
                </a:ln>
                <a:solidFill>
                  <a:srgbClr val="000000"/>
                </a:solidFill>
                <a:effectLst/>
                <a:latin typeface="Arial" panose="020B0604020202020204" pitchFamily="34" charset="0"/>
              </a:rPr>
            </a:br>
            <a:endParaRPr kumimoji="0" lang="en-US" altLang="en-US" sz="1800" b="0"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rPr>
              <a:t>https://github.com/R-LadiesMelbourne</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7449B99-C473-7741-AE9F-22C329A97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5" y="2314112"/>
            <a:ext cx="7485380" cy="45614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8F02CD-4758-9F42-BDE6-F975796F8764}"/>
              </a:ext>
            </a:extLst>
          </p:cNvPr>
          <p:cNvSpPr/>
          <p:nvPr/>
        </p:nvSpPr>
        <p:spPr>
          <a:xfrm>
            <a:off x="7798129" y="4070621"/>
            <a:ext cx="6096000" cy="1200329"/>
          </a:xfrm>
          <a:prstGeom prst="rect">
            <a:avLst/>
          </a:prstGeom>
        </p:spPr>
        <p:txBody>
          <a:bodyPr>
            <a:spAutoFit/>
          </a:bodyPr>
          <a:lstStyle/>
          <a:p>
            <a:r>
              <a:rPr lang="en-AU" dirty="0">
                <a:solidFill>
                  <a:srgbClr val="000000"/>
                </a:solidFill>
                <a:latin typeface="Avenir Book" panose="02000503020000020003" pitchFamily="2" charset="0"/>
              </a:rPr>
              <a:t>https://</a:t>
            </a:r>
            <a:r>
              <a:rPr lang="en-AU" dirty="0" err="1">
                <a:solidFill>
                  <a:srgbClr val="000000"/>
                </a:solidFill>
                <a:latin typeface="Avenir Book" panose="02000503020000020003" pitchFamily="2" charset="0"/>
              </a:rPr>
              <a:t>github.com</a:t>
            </a:r>
            <a:r>
              <a:rPr lang="en-AU" dirty="0">
                <a:solidFill>
                  <a:srgbClr val="000000"/>
                </a:solidFill>
                <a:latin typeface="Avenir Book" panose="02000503020000020003" pitchFamily="2" charset="0"/>
              </a:rPr>
              <a:t>/R-</a:t>
            </a:r>
            <a:r>
              <a:rPr lang="en-AU" dirty="0" err="1">
                <a:solidFill>
                  <a:srgbClr val="000000"/>
                </a:solidFill>
                <a:latin typeface="Avenir Book" panose="02000503020000020003" pitchFamily="2" charset="0"/>
              </a:rPr>
              <a:t>LadiesMelbourne</a:t>
            </a:r>
            <a:endParaRPr lang="en-AU" dirty="0">
              <a:solidFill>
                <a:srgbClr val="000000"/>
              </a:solidFill>
              <a:latin typeface="Avenir Book" panose="02000503020000020003" pitchFamily="2" charset="0"/>
            </a:endParaRPr>
          </a:p>
          <a:p>
            <a:br>
              <a:rPr lang="en-AU" dirty="0"/>
            </a:br>
            <a:br>
              <a:rPr lang="en-AU" dirty="0"/>
            </a:br>
            <a:endParaRPr lang="en-US" dirty="0"/>
          </a:p>
        </p:txBody>
      </p:sp>
    </p:spTree>
    <p:extLst>
      <p:ext uri="{BB962C8B-B14F-4D97-AF65-F5344CB8AC3E}">
        <p14:creationId xmlns:p14="http://schemas.microsoft.com/office/powerpoint/2010/main" val="186214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6293b3d42b_8_85"/>
          <p:cNvSpPr txBox="1">
            <a:spLocks noGrp="1"/>
          </p:cNvSpPr>
          <p:nvPr>
            <p:ph type="title"/>
          </p:nvPr>
        </p:nvSpPr>
        <p:spPr>
          <a:xfrm>
            <a:off x="838200" y="1116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330" name="Google Shape;330;g6293b3d42b_8_85"/>
          <p:cNvSpPr txBox="1">
            <a:spLocks noGrp="1"/>
          </p:cNvSpPr>
          <p:nvPr>
            <p:ph type="body" idx="1"/>
          </p:nvPr>
        </p:nvSpPr>
        <p:spPr>
          <a:xfrm>
            <a:off x="838200" y="1631825"/>
            <a:ext cx="10515600" cy="43512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3500"/>
              <a:buFont typeface="Avenir"/>
              <a:buAutoNum type="arabicPeriod"/>
            </a:pPr>
            <a:r>
              <a:rPr lang="en-US" sz="3500" dirty="0">
                <a:latin typeface="Avenir Book" panose="02000503020000020003" pitchFamily="2" charset="0"/>
                <a:ea typeface="Helvetica Neue"/>
                <a:cs typeface="Helvetica Neue"/>
                <a:sym typeface="Helvetica Neue"/>
              </a:rPr>
              <a:t>What are </a:t>
            </a:r>
            <a:r>
              <a:rPr lang="en-US" sz="3500" b="1" dirty="0">
                <a:solidFill>
                  <a:srgbClr val="E69138"/>
                </a:solidFill>
                <a:latin typeface="Avenir Book" panose="02000503020000020003" pitchFamily="2" charset="0"/>
                <a:ea typeface="Helvetica Neue"/>
                <a:cs typeface="Helvetica Neue"/>
                <a:sym typeface="Helvetica Neue"/>
              </a:rPr>
              <a:t>outbreaks</a:t>
            </a:r>
            <a:r>
              <a:rPr lang="en-US" sz="3500" dirty="0">
                <a:latin typeface="Avenir Book" panose="02000503020000020003" pitchFamily="2" charset="0"/>
                <a:ea typeface="Helvetica Neue"/>
                <a:cs typeface="Helvetica Neue"/>
                <a:sym typeface="Helvetica Neue"/>
              </a:rPr>
              <a:t> and who are </a:t>
            </a:r>
            <a:r>
              <a:rPr lang="en-US" sz="3500" b="1" dirty="0">
                <a:solidFill>
                  <a:srgbClr val="E69138"/>
                </a:solidFill>
                <a:latin typeface="Avenir Book" panose="02000503020000020003" pitchFamily="2" charset="0"/>
                <a:ea typeface="Helvetica Neue"/>
                <a:cs typeface="Helvetica Neue"/>
                <a:sym typeface="Helvetica Neue"/>
              </a:rPr>
              <a:t>disease detectives</a:t>
            </a:r>
            <a:r>
              <a:rPr lang="en-US" sz="3500" dirty="0">
                <a:latin typeface="Avenir Book" panose="02000503020000020003" pitchFamily="2" charset="0"/>
                <a:ea typeface="Helvetica Neue"/>
                <a:cs typeface="Helvetica Neue"/>
                <a:sym typeface="Helvetica Neue"/>
              </a:rPr>
              <a:t>?</a:t>
            </a:r>
            <a:endParaRPr sz="3500" dirty="0">
              <a:latin typeface="Avenir Book" panose="02000503020000020003" pitchFamily="2" charset="0"/>
              <a:ea typeface="Helvetica Neue"/>
              <a:cs typeface="Helvetica Neue"/>
              <a:sym typeface="Helvetica Neue"/>
            </a:endParaRPr>
          </a:p>
          <a:p>
            <a:pPr marL="742950" lvl="0" indent="-514350" algn="l" rtl="0">
              <a:lnSpc>
                <a:spcPct val="90000"/>
              </a:lnSpc>
              <a:spcBef>
                <a:spcPts val="0"/>
              </a:spcBef>
              <a:spcAft>
                <a:spcPts val="0"/>
              </a:spcAft>
              <a:buFont typeface="+mj-lt"/>
              <a:buAutoNum type="arabicPeriod"/>
            </a:pPr>
            <a:endParaRPr sz="3500" b="1" dirty="0">
              <a:latin typeface="Avenir Book" panose="02000503020000020003" pitchFamily="2" charset="0"/>
              <a:ea typeface="Helvetica Neue"/>
              <a:cs typeface="Helvetica Neue"/>
              <a:sym typeface="Helvetica Neue"/>
            </a:endParaRPr>
          </a:p>
          <a:p>
            <a:pPr marL="514350" lvl="0" indent="-514350" algn="l" rtl="0">
              <a:lnSpc>
                <a:spcPct val="90000"/>
              </a:lnSpc>
              <a:spcBef>
                <a:spcPts val="1000"/>
              </a:spcBef>
              <a:spcAft>
                <a:spcPts val="0"/>
              </a:spcAft>
              <a:buClr>
                <a:schemeClr val="dk1"/>
              </a:buClr>
              <a:buSzPts val="3500"/>
              <a:buFont typeface="Helvetica Neue"/>
              <a:buAutoNum type="arabicPeriod"/>
            </a:pPr>
            <a:r>
              <a:rPr lang="en-US" sz="3500" dirty="0">
                <a:latin typeface="Avenir Book" panose="02000503020000020003" pitchFamily="2" charset="0"/>
                <a:ea typeface="Helvetica Neue"/>
                <a:cs typeface="Helvetica Neue"/>
                <a:sym typeface="Helvetica Neue"/>
              </a:rPr>
              <a:t>Learn </a:t>
            </a:r>
            <a:r>
              <a:rPr lang="en-US" sz="3500" b="1" dirty="0">
                <a:solidFill>
                  <a:srgbClr val="674EA7"/>
                </a:solidFill>
                <a:latin typeface="Avenir Book" panose="02000503020000020003" pitchFamily="2" charset="0"/>
                <a:ea typeface="Helvetica Neue"/>
                <a:cs typeface="Helvetica Neue"/>
                <a:sym typeface="Helvetica Neue"/>
              </a:rPr>
              <a:t>how to code using R</a:t>
            </a:r>
            <a:endParaRPr sz="3500" b="1" dirty="0">
              <a:solidFill>
                <a:srgbClr val="674EA7"/>
              </a:solidFill>
              <a:latin typeface="Avenir Book" panose="02000503020000020003" pitchFamily="2" charset="0"/>
              <a:ea typeface="Helvetica Neue"/>
              <a:cs typeface="Helvetica Neue"/>
              <a:sym typeface="Helvetica Neue"/>
            </a:endParaRPr>
          </a:p>
          <a:p>
            <a:pPr marL="742950" lvl="0" indent="-514350" algn="l" rtl="0">
              <a:lnSpc>
                <a:spcPct val="90000"/>
              </a:lnSpc>
              <a:spcBef>
                <a:spcPts val="1000"/>
              </a:spcBef>
              <a:spcAft>
                <a:spcPts val="0"/>
              </a:spcAft>
              <a:buFont typeface="+mj-lt"/>
              <a:buAutoNum type="arabicPeriod"/>
            </a:pPr>
            <a:endParaRPr sz="3500" dirty="0">
              <a:latin typeface="Avenir Book" panose="02000503020000020003" pitchFamily="2" charset="0"/>
              <a:ea typeface="Helvetica Neue"/>
              <a:cs typeface="Helvetica Neue"/>
              <a:sym typeface="Helvetica Neue"/>
            </a:endParaRPr>
          </a:p>
          <a:p>
            <a:pPr marL="514350" lvl="0" indent="-514350" algn="l" rtl="0">
              <a:lnSpc>
                <a:spcPct val="90000"/>
              </a:lnSpc>
              <a:spcBef>
                <a:spcPts val="1000"/>
              </a:spcBef>
              <a:spcAft>
                <a:spcPts val="0"/>
              </a:spcAft>
              <a:buClr>
                <a:schemeClr val="dk1"/>
              </a:buClr>
              <a:buSzPts val="3500"/>
              <a:buFont typeface="Helvetica Neue"/>
              <a:buAutoNum type="arabicPeriod"/>
            </a:pPr>
            <a:r>
              <a:rPr lang="en-US" sz="3500" b="1" dirty="0">
                <a:solidFill>
                  <a:srgbClr val="6AA84F"/>
                </a:solidFill>
                <a:latin typeface="Avenir Book" panose="02000503020000020003" pitchFamily="2" charset="0"/>
                <a:ea typeface="Helvetica Neue"/>
                <a:cs typeface="Helvetica Neue"/>
                <a:sym typeface="Helvetica Neue"/>
              </a:rPr>
              <a:t>Disease detective activity</a:t>
            </a:r>
            <a:endParaRPr b="1" dirty="0">
              <a:solidFill>
                <a:srgbClr val="6AA84F"/>
              </a:solidFill>
              <a:latin typeface="Avenir Book" panose="02000503020000020003" pitchFamily="2" charset="0"/>
              <a:ea typeface="Helvetica Neue"/>
              <a:cs typeface="Helvetica Neue"/>
              <a:sym typeface="Helvetica Neue"/>
            </a:endParaRPr>
          </a:p>
          <a:p>
            <a:pPr lvl="1">
              <a:buClr>
                <a:schemeClr val="dk1"/>
              </a:buClr>
              <a:buSzPts val="3000"/>
            </a:pPr>
            <a:r>
              <a:rPr lang="en-US" sz="3000" dirty="0">
                <a:latin typeface="Avenir Book" panose="02000503020000020003" pitchFamily="2" charset="0"/>
                <a:ea typeface="Helvetica Neue"/>
                <a:cs typeface="Helvetica Neue"/>
                <a:sym typeface="Helvetica Neue"/>
              </a:rPr>
              <a:t>An outbreak has occurred at your school</a:t>
            </a:r>
            <a:endParaRPr dirty="0">
              <a:latin typeface="Avenir Book" panose="02000503020000020003" pitchFamily="2" charset="0"/>
              <a:ea typeface="Helvetica Neue"/>
              <a:cs typeface="Helvetica Neue"/>
              <a:sym typeface="Helvetica Neue"/>
            </a:endParaRPr>
          </a:p>
          <a:p>
            <a:pPr lvl="1">
              <a:buClr>
                <a:schemeClr val="dk1"/>
              </a:buClr>
              <a:buSzPts val="3000"/>
            </a:pPr>
            <a:r>
              <a:rPr lang="en-US" sz="3000" dirty="0">
                <a:latin typeface="Avenir Book" panose="02000503020000020003" pitchFamily="2" charset="0"/>
                <a:ea typeface="Helvetica Neue"/>
                <a:cs typeface="Helvetica Neue"/>
                <a:sym typeface="Helvetica Neue"/>
              </a:rPr>
              <a:t>Use your R skills to become a disease detective and see if you can pinpoint the cause of the outbreak</a:t>
            </a:r>
            <a:endParaRPr dirty="0">
              <a:latin typeface="Avenir Book" panose="02000503020000020003" pitchFamily="2" charset="0"/>
              <a:ea typeface="Helvetica Neue"/>
              <a:cs typeface="Helvetica Neue"/>
              <a:sym typeface="Helvetica Neue"/>
            </a:endParaRPr>
          </a:p>
        </p:txBody>
      </p:sp>
      <p:pic>
        <p:nvPicPr>
          <p:cNvPr id="4" name="Picture 3" descr="Logo&#10;&#10;Description automatically generated">
            <a:extLst>
              <a:ext uri="{FF2B5EF4-FFF2-40B4-BE49-F238E27FC236}">
                <a16:creationId xmlns:a16="http://schemas.microsoft.com/office/drawing/2014/main" id="{DEE7D2FF-A098-C34D-AAE9-C5DFDF6190D1}"/>
              </a:ext>
            </a:extLst>
          </p:cNvPr>
          <p:cNvPicPr>
            <a:picLocks noChangeAspect="1"/>
          </p:cNvPicPr>
          <p:nvPr/>
        </p:nvPicPr>
        <p:blipFill>
          <a:blip r:embed="rId3"/>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376357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6293b3d42b_8_91"/>
          <p:cNvSpPr txBox="1">
            <a:spLocks noGrp="1"/>
          </p:cNvSpPr>
          <p:nvPr>
            <p:ph type="title"/>
          </p:nvPr>
        </p:nvSpPr>
        <p:spPr>
          <a:xfrm>
            <a:off x="832104" y="18886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Anton"/>
              <a:buNone/>
            </a:pPr>
            <a:r>
              <a:rPr lang="en-US" sz="5000">
                <a:latin typeface="Oswald Regular"/>
                <a:ea typeface="Oswald Regular"/>
                <a:cs typeface="Oswald Regular"/>
                <a:sym typeface="Oswald Regular"/>
              </a:rPr>
              <a:t>What is a disease OUTBREAK?</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306275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6293b3d42b_8_96"/>
          <p:cNvSpPr txBox="1">
            <a:spLocks noGrp="1"/>
          </p:cNvSpPr>
          <p:nvPr>
            <p:ph type="title"/>
          </p:nvPr>
        </p:nvSpPr>
        <p:spPr>
          <a:xfrm>
            <a:off x="832104" y="18886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000"/>
              <a:buFont typeface="Anton"/>
              <a:buNone/>
            </a:pPr>
            <a:r>
              <a:rPr lang="en-US" sz="5000" dirty="0">
                <a:latin typeface="Oswald Regular"/>
                <a:ea typeface="Oswald Regular"/>
                <a:cs typeface="Oswald Regular"/>
                <a:sym typeface="Oswald Regular"/>
              </a:rPr>
              <a:t>What is a disease OUTBREAK?</a:t>
            </a:r>
            <a:endParaRPr dirty="0">
              <a:latin typeface="Oswald Regular"/>
              <a:ea typeface="Oswald Regular"/>
              <a:cs typeface="Oswald Regular"/>
              <a:sym typeface="Oswald Regular"/>
            </a:endParaRPr>
          </a:p>
        </p:txBody>
      </p:sp>
      <p:sp>
        <p:nvSpPr>
          <p:cNvPr id="342" name="Google Shape;342;g6293b3d42b_8_96"/>
          <p:cNvSpPr txBox="1">
            <a:spLocks noGrp="1"/>
          </p:cNvSpPr>
          <p:nvPr>
            <p:ph type="body" idx="1"/>
          </p:nvPr>
        </p:nvSpPr>
        <p:spPr>
          <a:xfrm>
            <a:off x="329184" y="1814406"/>
            <a:ext cx="11521500" cy="37347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3000"/>
              <a:buNone/>
            </a:pPr>
            <a:r>
              <a:rPr lang="en-US" sz="3000" dirty="0">
                <a:latin typeface="Avenir Book" panose="02000503020000020003" pitchFamily="2" charset="0"/>
                <a:ea typeface="Helvetica Neue"/>
                <a:cs typeface="Helvetica Neue"/>
                <a:sym typeface="Helvetica Neue"/>
              </a:rPr>
              <a:t>A </a:t>
            </a:r>
            <a:r>
              <a:rPr lang="en-US" sz="3000" b="1" dirty="0">
                <a:solidFill>
                  <a:srgbClr val="E69138"/>
                </a:solidFill>
                <a:latin typeface="Avenir Book" panose="02000503020000020003" pitchFamily="2" charset="0"/>
                <a:ea typeface="Helvetica Neue"/>
                <a:cs typeface="Helvetica Neue"/>
                <a:sym typeface="Helvetica Neue"/>
              </a:rPr>
              <a:t>disease outbreak</a:t>
            </a:r>
            <a:r>
              <a:rPr lang="en-US" sz="3000" b="1" dirty="0">
                <a:latin typeface="Avenir Book" panose="02000503020000020003" pitchFamily="2" charset="0"/>
                <a:ea typeface="Helvetica Neue"/>
                <a:cs typeface="Helvetica Neue"/>
                <a:sym typeface="Helvetica Neue"/>
              </a:rPr>
              <a:t> </a:t>
            </a:r>
            <a:r>
              <a:rPr lang="en-US" sz="3000" dirty="0">
                <a:latin typeface="Avenir Book" panose="02000503020000020003" pitchFamily="2" charset="0"/>
                <a:ea typeface="Helvetica Neue"/>
                <a:cs typeface="Helvetica Neue"/>
                <a:sym typeface="Helvetica Neue"/>
              </a:rPr>
              <a:t>is the occurrence of cases of disease in </a:t>
            </a:r>
            <a:r>
              <a:rPr lang="en-US" sz="3000" b="1" dirty="0">
                <a:solidFill>
                  <a:srgbClr val="E69138"/>
                </a:solidFill>
                <a:latin typeface="Avenir Book" panose="02000503020000020003" pitchFamily="2" charset="0"/>
                <a:ea typeface="Helvetica Neue"/>
                <a:cs typeface="Helvetica Neue"/>
                <a:sym typeface="Helvetica Neue"/>
              </a:rPr>
              <a:t>excess</a:t>
            </a:r>
            <a:r>
              <a:rPr lang="en-US" sz="3000" dirty="0">
                <a:latin typeface="Avenir Book" panose="02000503020000020003" pitchFamily="2" charset="0"/>
                <a:ea typeface="Helvetica Neue"/>
                <a:cs typeface="Helvetica Neue"/>
                <a:sym typeface="Helvetica Neue"/>
              </a:rPr>
              <a:t> of what would normally be expected in a defined community, geographical area or season. </a:t>
            </a:r>
            <a:endParaRPr dirty="0">
              <a:latin typeface="Avenir Book" panose="02000503020000020003" pitchFamily="2" charset="0"/>
              <a:ea typeface="Helvetica Neue"/>
              <a:cs typeface="Helvetica Neue"/>
              <a:sym typeface="Helvetica Neue"/>
            </a:endParaRPr>
          </a:p>
          <a:p>
            <a:pPr marL="228600" lvl="0" indent="-38100" algn="just" rtl="0">
              <a:lnSpc>
                <a:spcPct val="90000"/>
              </a:lnSpc>
              <a:spcBef>
                <a:spcPts val="1000"/>
              </a:spcBef>
              <a:spcAft>
                <a:spcPts val="0"/>
              </a:spcAft>
              <a:buClr>
                <a:schemeClr val="dk1"/>
              </a:buClr>
              <a:buSzPts val="3000"/>
              <a:buNone/>
            </a:pPr>
            <a:endParaRPr sz="3000" dirty="0">
              <a:latin typeface="Avenir Book" panose="02000503020000020003" pitchFamily="2" charset="0"/>
              <a:ea typeface="Helvetica Neue"/>
              <a:cs typeface="Helvetica Neue"/>
              <a:sym typeface="Helvetica Neue"/>
            </a:endParaRPr>
          </a:p>
          <a:p>
            <a:pPr marL="0" lvl="0" indent="0" algn="just" rtl="0">
              <a:lnSpc>
                <a:spcPct val="90000"/>
              </a:lnSpc>
              <a:spcBef>
                <a:spcPts val="1000"/>
              </a:spcBef>
              <a:spcAft>
                <a:spcPts val="0"/>
              </a:spcAft>
              <a:buClr>
                <a:schemeClr val="dk1"/>
              </a:buClr>
              <a:buSzPts val="3000"/>
              <a:buNone/>
            </a:pPr>
            <a:r>
              <a:rPr lang="en-US" sz="3000" dirty="0">
                <a:latin typeface="Avenir Book" panose="02000503020000020003" pitchFamily="2" charset="0"/>
                <a:ea typeface="Helvetica Neue"/>
                <a:cs typeface="Helvetica Neue"/>
                <a:sym typeface="Helvetica Neue"/>
              </a:rPr>
              <a:t>An outbreak may occur in a restricted geographical area, or may extend over several countries. It may last for a </a:t>
            </a:r>
            <a:r>
              <a:rPr lang="en-US" sz="3000" b="1" dirty="0">
                <a:solidFill>
                  <a:srgbClr val="E69138"/>
                </a:solidFill>
                <a:latin typeface="Avenir Book" panose="02000503020000020003" pitchFamily="2" charset="0"/>
                <a:ea typeface="Helvetica Neue"/>
                <a:cs typeface="Helvetica Neue"/>
                <a:sym typeface="Helvetica Neue"/>
              </a:rPr>
              <a:t>few days or weeks</a:t>
            </a:r>
            <a:r>
              <a:rPr lang="en-US" sz="3000" dirty="0">
                <a:latin typeface="Avenir Book" panose="02000503020000020003" pitchFamily="2" charset="0"/>
                <a:ea typeface="Helvetica Neue"/>
                <a:cs typeface="Helvetica Neue"/>
                <a:sym typeface="Helvetica Neue"/>
              </a:rPr>
              <a:t>, or for </a:t>
            </a:r>
            <a:r>
              <a:rPr lang="en-US" sz="3000" b="1" dirty="0">
                <a:solidFill>
                  <a:srgbClr val="E69138"/>
                </a:solidFill>
                <a:latin typeface="Avenir Book" panose="02000503020000020003" pitchFamily="2" charset="0"/>
                <a:ea typeface="Helvetica Neue"/>
                <a:cs typeface="Helvetica Neue"/>
                <a:sym typeface="Helvetica Neue"/>
              </a:rPr>
              <a:t>several years</a:t>
            </a:r>
            <a:r>
              <a:rPr lang="en-US" sz="3000" dirty="0">
                <a:latin typeface="Avenir Book" panose="02000503020000020003" pitchFamily="2" charset="0"/>
                <a:ea typeface="Helvetica Neue"/>
                <a:cs typeface="Helvetica Neue"/>
                <a:sym typeface="Helvetica Neue"/>
              </a:rPr>
              <a:t>.</a:t>
            </a:r>
            <a:endParaRPr dirty="0">
              <a:latin typeface="Avenir Book" panose="02000503020000020003" pitchFamily="2" charset="0"/>
              <a:ea typeface="Helvetica Neue"/>
              <a:cs typeface="Helvetica Neue"/>
              <a:sym typeface="Helvetica Neue"/>
            </a:endParaRPr>
          </a:p>
          <a:p>
            <a:pPr marL="228600" lvl="0" indent="-38100" algn="just" rtl="0">
              <a:lnSpc>
                <a:spcPct val="90000"/>
              </a:lnSpc>
              <a:spcBef>
                <a:spcPts val="1000"/>
              </a:spcBef>
              <a:spcAft>
                <a:spcPts val="0"/>
              </a:spcAft>
              <a:buClr>
                <a:schemeClr val="dk1"/>
              </a:buClr>
              <a:buSzPts val="3000"/>
              <a:buNone/>
            </a:pPr>
            <a:endParaRPr sz="3000" dirty="0">
              <a:latin typeface="Avenir Book" panose="02000503020000020003" pitchFamily="2" charset="0"/>
              <a:ea typeface="Helvetica Neue"/>
              <a:cs typeface="Helvetica Neue"/>
              <a:sym typeface="Helvetica Neue"/>
            </a:endParaRPr>
          </a:p>
        </p:txBody>
      </p:sp>
      <p:pic>
        <p:nvPicPr>
          <p:cNvPr id="343" name="Google Shape;343;g6293b3d42b_8_96"/>
          <p:cNvPicPr preferRelativeResize="0"/>
          <p:nvPr/>
        </p:nvPicPr>
        <p:blipFill>
          <a:blip r:embed="rId3">
            <a:alphaModFix/>
          </a:blip>
          <a:stretch>
            <a:fillRect/>
          </a:stretch>
        </p:blipFill>
        <p:spPr>
          <a:xfrm>
            <a:off x="3841338" y="5268500"/>
            <a:ext cx="4509322" cy="1325575"/>
          </a:xfrm>
          <a:prstGeom prst="rect">
            <a:avLst/>
          </a:prstGeom>
          <a:noFill/>
          <a:ln>
            <a:noFill/>
          </a:ln>
        </p:spPr>
      </p:pic>
    </p:spTree>
    <p:extLst>
      <p:ext uri="{BB962C8B-B14F-4D97-AF65-F5344CB8AC3E}">
        <p14:creationId xmlns:p14="http://schemas.microsoft.com/office/powerpoint/2010/main" val="201259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g6293b3d42b_8_102" descr="Magnifier Free Stock Photo - Public Domain Pictures"/>
          <p:cNvPicPr preferRelativeResize="0"/>
          <p:nvPr/>
        </p:nvPicPr>
        <p:blipFill rotWithShape="1">
          <a:blip r:embed="rId3">
            <a:alphaModFix/>
          </a:blip>
          <a:srcRect b="18722"/>
          <a:stretch/>
        </p:blipFill>
        <p:spPr>
          <a:xfrm>
            <a:off x="1992207" y="156399"/>
            <a:ext cx="1401509" cy="1170757"/>
          </a:xfrm>
          <a:prstGeom prst="rect">
            <a:avLst/>
          </a:prstGeom>
          <a:noFill/>
          <a:ln>
            <a:noFill/>
          </a:ln>
        </p:spPr>
      </p:pic>
      <p:sp>
        <p:nvSpPr>
          <p:cNvPr id="350" name="Google Shape;350;g6293b3d42b_8_102"/>
          <p:cNvSpPr txBox="1">
            <a:spLocks noGrp="1"/>
          </p:cNvSpPr>
          <p:nvPr>
            <p:ph type="title"/>
          </p:nvPr>
        </p:nvSpPr>
        <p:spPr>
          <a:xfrm>
            <a:off x="838200" y="15640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2009: SWINE FLU</a:t>
            </a:r>
            <a:endParaRPr>
              <a:latin typeface="Oswald Regular"/>
              <a:ea typeface="Oswald Regular"/>
              <a:cs typeface="Oswald Regular"/>
              <a:sym typeface="Oswald Regular"/>
            </a:endParaRPr>
          </a:p>
        </p:txBody>
      </p:sp>
      <p:pic>
        <p:nvPicPr>
          <p:cNvPr id="351" name="Google Shape;351;g6293b3d42b_8_102"/>
          <p:cNvPicPr preferRelativeResize="0"/>
          <p:nvPr/>
        </p:nvPicPr>
        <p:blipFill rotWithShape="1">
          <a:blip r:embed="rId4">
            <a:alphaModFix/>
          </a:blip>
          <a:srcRect/>
          <a:stretch/>
        </p:blipFill>
        <p:spPr>
          <a:xfrm>
            <a:off x="120523" y="2248443"/>
            <a:ext cx="2435606" cy="3239105"/>
          </a:xfrm>
          <a:prstGeom prst="rect">
            <a:avLst/>
          </a:prstGeom>
          <a:noFill/>
          <a:ln>
            <a:noFill/>
          </a:ln>
        </p:spPr>
      </p:pic>
      <p:pic>
        <p:nvPicPr>
          <p:cNvPr id="352" name="Google Shape;352;g6293b3d42b_8_102"/>
          <p:cNvPicPr preferRelativeResize="0"/>
          <p:nvPr/>
        </p:nvPicPr>
        <p:blipFill rotWithShape="1">
          <a:blip r:embed="rId5">
            <a:alphaModFix/>
          </a:blip>
          <a:srcRect/>
          <a:stretch/>
        </p:blipFill>
        <p:spPr>
          <a:xfrm>
            <a:off x="2736214" y="2255094"/>
            <a:ext cx="2435605" cy="3124463"/>
          </a:xfrm>
          <a:prstGeom prst="rect">
            <a:avLst/>
          </a:prstGeom>
          <a:noFill/>
          <a:ln>
            <a:noFill/>
          </a:ln>
        </p:spPr>
      </p:pic>
      <p:pic>
        <p:nvPicPr>
          <p:cNvPr id="353" name="Google Shape;353;g6293b3d42b_8_102"/>
          <p:cNvPicPr preferRelativeResize="0"/>
          <p:nvPr/>
        </p:nvPicPr>
        <p:blipFill rotWithShape="1">
          <a:blip r:embed="rId6">
            <a:alphaModFix/>
          </a:blip>
          <a:srcRect r="14521"/>
          <a:stretch/>
        </p:blipFill>
        <p:spPr>
          <a:xfrm>
            <a:off x="5186107" y="2255095"/>
            <a:ext cx="3220596" cy="3124462"/>
          </a:xfrm>
          <a:prstGeom prst="rect">
            <a:avLst/>
          </a:prstGeom>
          <a:noFill/>
          <a:ln>
            <a:noFill/>
          </a:ln>
        </p:spPr>
      </p:pic>
      <p:pic>
        <p:nvPicPr>
          <p:cNvPr id="354" name="Google Shape;354;g6293b3d42b_8_102"/>
          <p:cNvPicPr preferRelativeResize="0"/>
          <p:nvPr/>
        </p:nvPicPr>
        <p:blipFill rotWithShape="1">
          <a:blip r:embed="rId7">
            <a:alphaModFix/>
          </a:blip>
          <a:srcRect/>
          <a:stretch/>
        </p:blipFill>
        <p:spPr>
          <a:xfrm>
            <a:off x="8477158" y="2346309"/>
            <a:ext cx="3537169" cy="3325829"/>
          </a:xfrm>
          <a:prstGeom prst="rect">
            <a:avLst/>
          </a:prstGeom>
          <a:noFill/>
          <a:ln>
            <a:noFill/>
          </a:ln>
        </p:spPr>
      </p:pic>
    </p:spTree>
    <p:extLst>
      <p:ext uri="{BB962C8B-B14F-4D97-AF65-F5344CB8AC3E}">
        <p14:creationId xmlns:p14="http://schemas.microsoft.com/office/powerpoint/2010/main" val="211853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6293b3d42b_8_112" descr="Magnifier Free Stock Photo - Public Domain Pictures"/>
          <p:cNvPicPr preferRelativeResize="0"/>
          <p:nvPr/>
        </p:nvPicPr>
        <p:blipFill rotWithShape="1">
          <a:blip r:embed="rId3">
            <a:alphaModFix/>
          </a:blip>
          <a:srcRect b="18722"/>
          <a:stretch/>
        </p:blipFill>
        <p:spPr>
          <a:xfrm>
            <a:off x="2738037" y="61590"/>
            <a:ext cx="1401509" cy="1170757"/>
          </a:xfrm>
          <a:prstGeom prst="rect">
            <a:avLst/>
          </a:prstGeom>
          <a:noFill/>
          <a:ln>
            <a:noFill/>
          </a:ln>
        </p:spPr>
      </p:pic>
      <p:sp>
        <p:nvSpPr>
          <p:cNvPr id="361" name="Google Shape;361;g6293b3d42b_8_112"/>
          <p:cNvSpPr txBox="1">
            <a:spLocks noGrp="1"/>
          </p:cNvSpPr>
          <p:nvPr>
            <p:ph type="title"/>
          </p:nvPr>
        </p:nvSpPr>
        <p:spPr>
          <a:xfrm>
            <a:off x="838200" y="603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2014: EBOLA</a:t>
            </a:r>
            <a:endParaRPr>
              <a:latin typeface="Oswald Regular"/>
              <a:ea typeface="Oswald Regular"/>
              <a:cs typeface="Oswald Regular"/>
              <a:sym typeface="Oswald Regular"/>
            </a:endParaRPr>
          </a:p>
        </p:txBody>
      </p:sp>
      <p:pic>
        <p:nvPicPr>
          <p:cNvPr id="362" name="Google Shape;362;g6293b3d42b_8_112"/>
          <p:cNvPicPr preferRelativeResize="0"/>
          <p:nvPr/>
        </p:nvPicPr>
        <p:blipFill rotWithShape="1">
          <a:blip r:embed="rId4">
            <a:alphaModFix/>
          </a:blip>
          <a:srcRect/>
          <a:stretch/>
        </p:blipFill>
        <p:spPr>
          <a:xfrm>
            <a:off x="5549106" y="1690688"/>
            <a:ext cx="2998788" cy="3916784"/>
          </a:xfrm>
          <a:prstGeom prst="rect">
            <a:avLst/>
          </a:prstGeom>
          <a:noFill/>
          <a:ln>
            <a:noFill/>
          </a:ln>
        </p:spPr>
      </p:pic>
      <p:pic>
        <p:nvPicPr>
          <p:cNvPr id="363" name="Google Shape;363;g6293b3d42b_8_112"/>
          <p:cNvPicPr preferRelativeResize="0"/>
          <p:nvPr/>
        </p:nvPicPr>
        <p:blipFill rotWithShape="1">
          <a:blip r:embed="rId5">
            <a:alphaModFix/>
          </a:blip>
          <a:srcRect/>
          <a:stretch/>
        </p:blipFill>
        <p:spPr>
          <a:xfrm>
            <a:off x="251093" y="2309811"/>
            <a:ext cx="5085670" cy="2847975"/>
          </a:xfrm>
          <a:prstGeom prst="rect">
            <a:avLst/>
          </a:prstGeom>
          <a:noFill/>
          <a:ln>
            <a:noFill/>
          </a:ln>
        </p:spPr>
      </p:pic>
      <p:pic>
        <p:nvPicPr>
          <p:cNvPr id="364" name="Google Shape;364;g6293b3d42b_8_112"/>
          <p:cNvPicPr preferRelativeResize="0"/>
          <p:nvPr/>
        </p:nvPicPr>
        <p:blipFill rotWithShape="1">
          <a:blip r:embed="rId6">
            <a:alphaModFix/>
          </a:blip>
          <a:srcRect/>
          <a:stretch/>
        </p:blipFill>
        <p:spPr>
          <a:xfrm>
            <a:off x="8793192" y="1619248"/>
            <a:ext cx="3230880" cy="4038600"/>
          </a:xfrm>
          <a:prstGeom prst="rect">
            <a:avLst/>
          </a:prstGeom>
          <a:noFill/>
          <a:ln>
            <a:noFill/>
          </a:ln>
        </p:spPr>
      </p:pic>
    </p:spTree>
    <p:extLst>
      <p:ext uri="{BB962C8B-B14F-4D97-AF65-F5344CB8AC3E}">
        <p14:creationId xmlns:p14="http://schemas.microsoft.com/office/powerpoint/2010/main" val="200016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6293b3d42b_8_112" descr="Magnifier Free Stock Photo - Public Domain Pictures"/>
          <p:cNvPicPr preferRelativeResize="0"/>
          <p:nvPr/>
        </p:nvPicPr>
        <p:blipFill rotWithShape="1">
          <a:blip r:embed="rId3">
            <a:alphaModFix/>
          </a:blip>
          <a:srcRect b="18722"/>
          <a:stretch/>
        </p:blipFill>
        <p:spPr>
          <a:xfrm>
            <a:off x="2360847" y="137796"/>
            <a:ext cx="1401509" cy="1170757"/>
          </a:xfrm>
          <a:prstGeom prst="rect">
            <a:avLst/>
          </a:prstGeom>
          <a:noFill/>
          <a:ln>
            <a:noFill/>
          </a:ln>
        </p:spPr>
      </p:pic>
      <p:sp>
        <p:nvSpPr>
          <p:cNvPr id="361" name="Google Shape;361;g6293b3d42b_8_112"/>
          <p:cNvSpPr txBox="1">
            <a:spLocks noGrp="1"/>
          </p:cNvSpPr>
          <p:nvPr>
            <p:ph type="title"/>
          </p:nvPr>
        </p:nvSpPr>
        <p:spPr>
          <a:xfrm>
            <a:off x="838200" y="603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2020: COVID-19</a:t>
            </a:r>
            <a:endParaRPr dirty="0">
              <a:latin typeface="Oswald Regular"/>
              <a:ea typeface="Oswald Regular"/>
              <a:cs typeface="Oswald Regular"/>
              <a:sym typeface="Oswald Regular"/>
            </a:endParaRPr>
          </a:p>
        </p:txBody>
      </p:sp>
      <p:pic>
        <p:nvPicPr>
          <p:cNvPr id="5" name="Picture 4" descr="Chart, line chart&#10;&#10;Description automatically generated">
            <a:extLst>
              <a:ext uri="{FF2B5EF4-FFF2-40B4-BE49-F238E27FC236}">
                <a16:creationId xmlns:a16="http://schemas.microsoft.com/office/drawing/2014/main" id="{39979B57-DD95-8746-8132-9DFFE543BADF}"/>
              </a:ext>
            </a:extLst>
          </p:cNvPr>
          <p:cNvPicPr>
            <a:picLocks noChangeAspect="1"/>
          </p:cNvPicPr>
          <p:nvPr/>
        </p:nvPicPr>
        <p:blipFill>
          <a:blip r:embed="rId4"/>
          <a:stretch>
            <a:fillRect/>
          </a:stretch>
        </p:blipFill>
        <p:spPr>
          <a:xfrm>
            <a:off x="5463539" y="1977390"/>
            <a:ext cx="6730367" cy="4157342"/>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A838364-4308-1041-91D3-1D4761B7E6D5}"/>
              </a:ext>
            </a:extLst>
          </p:cNvPr>
          <p:cNvPicPr>
            <a:picLocks noChangeAspect="1"/>
          </p:cNvPicPr>
          <p:nvPr/>
        </p:nvPicPr>
        <p:blipFill>
          <a:blip r:embed="rId5"/>
          <a:stretch>
            <a:fillRect/>
          </a:stretch>
        </p:blipFill>
        <p:spPr>
          <a:xfrm>
            <a:off x="315430" y="1308552"/>
            <a:ext cx="4977866" cy="1937567"/>
          </a:xfrm>
          <a:prstGeom prst="rect">
            <a:avLst/>
          </a:prstGeom>
        </p:spPr>
      </p:pic>
      <p:pic>
        <p:nvPicPr>
          <p:cNvPr id="4" name="Picture 3">
            <a:extLst>
              <a:ext uri="{FF2B5EF4-FFF2-40B4-BE49-F238E27FC236}">
                <a16:creationId xmlns:a16="http://schemas.microsoft.com/office/drawing/2014/main" id="{3B9F7C73-98A6-274B-AA93-60DCC97CFD03}"/>
              </a:ext>
            </a:extLst>
          </p:cNvPr>
          <p:cNvPicPr>
            <a:picLocks noChangeAspect="1"/>
          </p:cNvPicPr>
          <p:nvPr/>
        </p:nvPicPr>
        <p:blipFill>
          <a:blip r:embed="rId6"/>
          <a:stretch>
            <a:fillRect/>
          </a:stretch>
        </p:blipFill>
        <p:spPr>
          <a:xfrm>
            <a:off x="315430" y="3429000"/>
            <a:ext cx="2463800" cy="3289300"/>
          </a:xfrm>
          <a:prstGeom prst="rect">
            <a:avLst/>
          </a:prstGeom>
        </p:spPr>
      </p:pic>
      <p:pic>
        <p:nvPicPr>
          <p:cNvPr id="6" name="Picture 5">
            <a:extLst>
              <a:ext uri="{FF2B5EF4-FFF2-40B4-BE49-F238E27FC236}">
                <a16:creationId xmlns:a16="http://schemas.microsoft.com/office/drawing/2014/main" id="{6F2F20FE-6806-A64C-BE87-B77563B01DEB}"/>
              </a:ext>
            </a:extLst>
          </p:cNvPr>
          <p:cNvPicPr>
            <a:picLocks noChangeAspect="1"/>
          </p:cNvPicPr>
          <p:nvPr/>
        </p:nvPicPr>
        <p:blipFill>
          <a:blip r:embed="rId7"/>
          <a:stretch>
            <a:fillRect/>
          </a:stretch>
        </p:blipFill>
        <p:spPr>
          <a:xfrm>
            <a:off x="2889485" y="3429000"/>
            <a:ext cx="2463800" cy="3289300"/>
          </a:xfrm>
          <a:prstGeom prst="rect">
            <a:avLst/>
          </a:prstGeom>
        </p:spPr>
      </p:pic>
    </p:spTree>
    <p:extLst>
      <p:ext uri="{BB962C8B-B14F-4D97-AF65-F5344CB8AC3E}">
        <p14:creationId xmlns:p14="http://schemas.microsoft.com/office/powerpoint/2010/main" val="26509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2" name="Google Shape;382;g6293b3d42b_8_127"/>
          <p:cNvSpPr txBox="1">
            <a:spLocks noGrp="1"/>
          </p:cNvSpPr>
          <p:nvPr>
            <p:ph type="title"/>
          </p:nvPr>
        </p:nvSpPr>
        <p:spPr>
          <a:xfrm>
            <a:off x="971700" y="107641"/>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dirty="0">
                <a:latin typeface="Oswald Regular"/>
                <a:ea typeface="Oswald Regular"/>
                <a:cs typeface="Oswald Regular"/>
                <a:sym typeface="Oswald Regular"/>
              </a:rPr>
              <a:t>What do REAL-LIFE DISEASE DETECTIVES</a:t>
            </a:r>
            <a:r>
              <a:rPr lang="en-US" sz="3959" dirty="0">
                <a:latin typeface="Oswald Regular"/>
                <a:ea typeface="Oswald Regular"/>
                <a:cs typeface="Oswald Regular"/>
                <a:sym typeface="Oswald Regular"/>
              </a:rPr>
              <a:t> do?</a:t>
            </a:r>
            <a:endParaRPr dirty="0">
              <a:latin typeface="Oswald Regular"/>
              <a:ea typeface="Oswald Regular"/>
              <a:cs typeface="Oswald Regular"/>
              <a:sym typeface="Oswald Regular"/>
            </a:endParaRPr>
          </a:p>
        </p:txBody>
      </p:sp>
      <p:pic>
        <p:nvPicPr>
          <p:cNvPr id="383" name="Google Shape;383;g6293b3d42b_8_127" descr="Magnifier Free Stock Photo - Public Domain Pictures"/>
          <p:cNvPicPr preferRelativeResize="0"/>
          <p:nvPr/>
        </p:nvPicPr>
        <p:blipFill rotWithShape="1">
          <a:blip r:embed="rId3">
            <a:alphaModFix/>
          </a:blip>
          <a:srcRect b="18719"/>
          <a:stretch/>
        </p:blipFill>
        <p:spPr>
          <a:xfrm>
            <a:off x="0" y="92379"/>
            <a:ext cx="1401509" cy="1170757"/>
          </a:xfrm>
          <a:prstGeom prst="rect">
            <a:avLst/>
          </a:prstGeom>
          <a:noFill/>
          <a:ln>
            <a:noFill/>
          </a:ln>
        </p:spPr>
      </p:pic>
    </p:spTree>
    <p:extLst>
      <p:ext uri="{BB962C8B-B14F-4D97-AF65-F5344CB8AC3E}">
        <p14:creationId xmlns:p14="http://schemas.microsoft.com/office/powerpoint/2010/main" val="55959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6293b3d42b_8_127"/>
          <p:cNvSpPr/>
          <p:nvPr/>
        </p:nvSpPr>
        <p:spPr>
          <a:xfrm>
            <a:off x="3667125" y="1490696"/>
            <a:ext cx="4857750" cy="1185863"/>
          </a:xfrm>
          <a:prstGeom prst="roundRect">
            <a:avLst>
              <a:gd name="adj" fmla="val 16667"/>
            </a:avLst>
          </a:prstGeom>
          <a:solidFill>
            <a:srgbClr val="B2A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Avenir"/>
                <a:ea typeface="Avenir"/>
                <a:cs typeface="Avenir"/>
                <a:sym typeface="Avenir"/>
              </a:rPr>
              <a:t>LOOK FOR PATTERNS!</a:t>
            </a:r>
            <a:endParaRPr/>
          </a:p>
        </p:txBody>
      </p:sp>
      <p:sp>
        <p:nvSpPr>
          <p:cNvPr id="378" name="Google Shape;378;g6293b3d42b_8_127"/>
          <p:cNvSpPr/>
          <p:nvPr/>
        </p:nvSpPr>
        <p:spPr>
          <a:xfrm>
            <a:off x="3917156" y="3107977"/>
            <a:ext cx="4857600" cy="1477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is the problem?</a:t>
            </a:r>
            <a:endParaRPr/>
          </a:p>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is the cause?</a:t>
            </a:r>
            <a:endParaRPr/>
          </a:p>
          <a:p>
            <a:pPr marL="342900" marR="0" lvl="0" indent="-342900" algn="l" rtl="0">
              <a:spcBef>
                <a:spcPts val="0"/>
              </a:spcBef>
              <a:spcAft>
                <a:spcPts val="0"/>
              </a:spcAft>
              <a:buClr>
                <a:schemeClr val="dk1"/>
              </a:buClr>
              <a:buSzPts val="3000"/>
              <a:buFont typeface="Arial"/>
              <a:buChar char="•"/>
            </a:pPr>
            <a:r>
              <a:rPr lang="en-US" sz="3000" b="0" i="0" u="none" strike="noStrike" cap="none">
                <a:solidFill>
                  <a:schemeClr val="dk1"/>
                </a:solidFill>
                <a:latin typeface="Avenir"/>
                <a:ea typeface="Avenir"/>
                <a:cs typeface="Avenir"/>
                <a:sym typeface="Avenir"/>
              </a:rPr>
              <a:t>What we can we do about it?</a:t>
            </a:r>
            <a:endParaRPr/>
          </a:p>
        </p:txBody>
      </p:sp>
      <p:sp>
        <p:nvSpPr>
          <p:cNvPr id="379" name="Google Shape;379;g6293b3d42b_8_127"/>
          <p:cNvSpPr/>
          <p:nvPr/>
        </p:nvSpPr>
        <p:spPr>
          <a:xfrm>
            <a:off x="3667125" y="5329985"/>
            <a:ext cx="4857900" cy="1185900"/>
          </a:xfrm>
          <a:prstGeom prst="roundRect">
            <a:avLst>
              <a:gd name="adj" fmla="val 16667"/>
            </a:avLst>
          </a:prstGeom>
          <a:solidFill>
            <a:srgbClr val="B2A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Avenir"/>
                <a:ea typeface="Avenir"/>
                <a:cs typeface="Avenir"/>
                <a:sym typeface="Avenir"/>
              </a:rPr>
              <a:t>PUT IT ALL TOGETHER!</a:t>
            </a:r>
            <a:endParaRPr/>
          </a:p>
        </p:txBody>
      </p:sp>
      <p:sp>
        <p:nvSpPr>
          <p:cNvPr id="380" name="Google Shape;380;g6293b3d42b_8_127"/>
          <p:cNvSpPr/>
          <p:nvPr/>
        </p:nvSpPr>
        <p:spPr>
          <a:xfrm>
            <a:off x="5845969" y="2791269"/>
            <a:ext cx="500062" cy="314966"/>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Google Shape;381;g6293b3d42b_8_127"/>
          <p:cNvSpPr/>
          <p:nvPr/>
        </p:nvSpPr>
        <p:spPr>
          <a:xfrm>
            <a:off x="5845969" y="5013277"/>
            <a:ext cx="500100" cy="315000"/>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 name="Google Shape;382;g6293b3d42b_8_127"/>
          <p:cNvSpPr txBox="1">
            <a:spLocks noGrp="1"/>
          </p:cNvSpPr>
          <p:nvPr>
            <p:ph type="title"/>
          </p:nvPr>
        </p:nvSpPr>
        <p:spPr>
          <a:xfrm>
            <a:off x="971700" y="107641"/>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dirty="0">
                <a:latin typeface="Oswald Regular"/>
                <a:ea typeface="Oswald Regular"/>
                <a:cs typeface="Oswald Regular"/>
                <a:sym typeface="Oswald Regular"/>
              </a:rPr>
              <a:t>What do REAL-LIFE DISEASE DETECTIVES</a:t>
            </a:r>
            <a:r>
              <a:rPr lang="en-US" sz="3959" dirty="0">
                <a:latin typeface="Oswald Regular"/>
                <a:ea typeface="Oswald Regular"/>
                <a:cs typeface="Oswald Regular"/>
                <a:sym typeface="Oswald Regular"/>
              </a:rPr>
              <a:t> do?</a:t>
            </a:r>
            <a:endParaRPr dirty="0">
              <a:latin typeface="Oswald Regular"/>
              <a:ea typeface="Oswald Regular"/>
              <a:cs typeface="Oswald Regular"/>
              <a:sym typeface="Oswald Regular"/>
            </a:endParaRPr>
          </a:p>
        </p:txBody>
      </p:sp>
      <p:pic>
        <p:nvPicPr>
          <p:cNvPr id="383" name="Google Shape;383;g6293b3d42b_8_127" descr="Magnifier Free Stock Photo - Public Domain Pictures"/>
          <p:cNvPicPr preferRelativeResize="0"/>
          <p:nvPr/>
        </p:nvPicPr>
        <p:blipFill rotWithShape="1">
          <a:blip r:embed="rId3">
            <a:alphaModFix/>
          </a:blip>
          <a:srcRect b="18719"/>
          <a:stretch/>
        </p:blipFill>
        <p:spPr>
          <a:xfrm>
            <a:off x="0" y="92379"/>
            <a:ext cx="1401509" cy="1170757"/>
          </a:xfrm>
          <a:prstGeom prst="rect">
            <a:avLst/>
          </a:prstGeom>
          <a:noFill/>
          <a:ln>
            <a:noFill/>
          </a:ln>
        </p:spPr>
      </p:pic>
    </p:spTree>
    <p:extLst>
      <p:ext uri="{BB962C8B-B14F-4D97-AF65-F5344CB8AC3E}">
        <p14:creationId xmlns:p14="http://schemas.microsoft.com/office/powerpoint/2010/main" val="225854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g6293b3d42b_8_138"/>
          <p:cNvPicPr preferRelativeResize="0"/>
          <p:nvPr/>
        </p:nvPicPr>
        <p:blipFill>
          <a:blip r:embed="rId3">
            <a:alphaModFix/>
          </a:blip>
          <a:stretch>
            <a:fillRect/>
          </a:stretch>
        </p:blipFill>
        <p:spPr>
          <a:xfrm>
            <a:off x="2757450" y="1492950"/>
            <a:ext cx="7191625" cy="3421950"/>
          </a:xfrm>
          <a:prstGeom prst="rect">
            <a:avLst/>
          </a:prstGeom>
          <a:noFill/>
          <a:ln>
            <a:noFill/>
          </a:ln>
        </p:spPr>
      </p:pic>
      <p:sp>
        <p:nvSpPr>
          <p:cNvPr id="390" name="Google Shape;390;g6293b3d42b_8_138"/>
          <p:cNvSpPr txBox="1">
            <a:spLocks noGrp="1"/>
          </p:cNvSpPr>
          <p:nvPr>
            <p:ph type="title"/>
          </p:nvPr>
        </p:nvSpPr>
        <p:spPr>
          <a:xfrm>
            <a:off x="873790" y="92379"/>
            <a:ext cx="112203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500"/>
              <a:buFont typeface="Anton"/>
              <a:buNone/>
            </a:pPr>
            <a:r>
              <a:rPr lang="en-US" sz="4500">
                <a:latin typeface="Oswald Regular"/>
                <a:ea typeface="Oswald Regular"/>
                <a:cs typeface="Oswald Regular"/>
                <a:sym typeface="Oswald Regular"/>
              </a:rPr>
              <a:t>What do REAL-LIFE DISEASE DETECTIVES</a:t>
            </a:r>
            <a:r>
              <a:rPr lang="en-US" sz="3959">
                <a:latin typeface="Oswald Regular"/>
                <a:ea typeface="Oswald Regular"/>
                <a:cs typeface="Oswald Regular"/>
                <a:sym typeface="Oswald Regular"/>
              </a:rPr>
              <a:t> do?</a:t>
            </a:r>
            <a:endParaRPr>
              <a:latin typeface="Oswald Regular"/>
              <a:ea typeface="Oswald Regular"/>
              <a:cs typeface="Oswald Regular"/>
              <a:sym typeface="Oswald Regular"/>
            </a:endParaRPr>
          </a:p>
        </p:txBody>
      </p:sp>
      <p:pic>
        <p:nvPicPr>
          <p:cNvPr id="391" name="Google Shape;391;g6293b3d42b_8_138" descr="Magnifier Free Stock Photo - Public Domain Pictures"/>
          <p:cNvPicPr preferRelativeResize="0"/>
          <p:nvPr/>
        </p:nvPicPr>
        <p:blipFill rotWithShape="1">
          <a:blip r:embed="rId4">
            <a:alphaModFix/>
          </a:blip>
          <a:srcRect b="18719"/>
          <a:stretch/>
        </p:blipFill>
        <p:spPr>
          <a:xfrm>
            <a:off x="0" y="92379"/>
            <a:ext cx="1401509" cy="1170757"/>
          </a:xfrm>
          <a:prstGeom prst="rect">
            <a:avLst/>
          </a:prstGeom>
          <a:noFill/>
          <a:ln>
            <a:noFill/>
          </a:ln>
        </p:spPr>
      </p:pic>
      <p:sp>
        <p:nvSpPr>
          <p:cNvPr id="392" name="Google Shape;392;g6293b3d42b_8_138"/>
          <p:cNvSpPr txBox="1"/>
          <p:nvPr/>
        </p:nvSpPr>
        <p:spPr>
          <a:xfrm>
            <a:off x="470950" y="5143500"/>
            <a:ext cx="11220300" cy="9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2600">
                <a:solidFill>
                  <a:schemeClr val="dk1"/>
                </a:solidFill>
                <a:latin typeface="Calibri"/>
                <a:ea typeface="Calibri"/>
                <a:cs typeface="Calibri"/>
                <a:sym typeface="Calibri"/>
              </a:rPr>
              <a:t>An </a:t>
            </a:r>
            <a:r>
              <a:rPr lang="en-US" sz="2600" b="1">
                <a:solidFill>
                  <a:srgbClr val="E69138"/>
                </a:solidFill>
                <a:latin typeface="Calibri"/>
                <a:ea typeface="Calibri"/>
                <a:cs typeface="Calibri"/>
                <a:sym typeface="Calibri"/>
              </a:rPr>
              <a:t>epidemiologist</a:t>
            </a:r>
            <a:r>
              <a:rPr lang="en-US" sz="2600">
                <a:solidFill>
                  <a:schemeClr val="dk1"/>
                </a:solidFill>
                <a:latin typeface="Calibri"/>
                <a:ea typeface="Calibri"/>
                <a:cs typeface="Calibri"/>
                <a:sym typeface="Calibri"/>
              </a:rPr>
              <a:t> is a scientist who </a:t>
            </a:r>
            <a:r>
              <a:rPr lang="en-US" sz="2600" b="1">
                <a:solidFill>
                  <a:srgbClr val="E69138"/>
                </a:solidFill>
                <a:latin typeface="Calibri"/>
                <a:ea typeface="Calibri"/>
                <a:cs typeface="Calibri"/>
                <a:sym typeface="Calibri"/>
              </a:rPr>
              <a:t>investigates the factors that cause disease</a:t>
            </a:r>
            <a:r>
              <a:rPr lang="en-US" sz="2600">
                <a:solidFill>
                  <a:schemeClr val="dk1"/>
                </a:solidFill>
                <a:latin typeface="Calibri"/>
                <a:ea typeface="Calibri"/>
                <a:cs typeface="Calibri"/>
                <a:sym typeface="Calibri"/>
              </a:rPr>
              <a:t>, determine </a:t>
            </a:r>
            <a:r>
              <a:rPr lang="en-US" sz="2600" b="1">
                <a:solidFill>
                  <a:srgbClr val="E69138"/>
                </a:solidFill>
                <a:latin typeface="Calibri"/>
                <a:ea typeface="Calibri"/>
                <a:cs typeface="Calibri"/>
                <a:sym typeface="Calibri"/>
              </a:rPr>
              <a:t>how it is spread</a:t>
            </a:r>
            <a:r>
              <a:rPr lang="en-US" sz="2600">
                <a:solidFill>
                  <a:schemeClr val="dk1"/>
                </a:solidFill>
                <a:latin typeface="Calibri"/>
                <a:ea typeface="Calibri"/>
                <a:cs typeface="Calibri"/>
                <a:sym typeface="Calibri"/>
              </a:rPr>
              <a:t>, </a:t>
            </a:r>
            <a:r>
              <a:rPr lang="en-US" sz="2600" b="1">
                <a:solidFill>
                  <a:srgbClr val="E69138"/>
                </a:solidFill>
                <a:latin typeface="Calibri"/>
                <a:ea typeface="Calibri"/>
                <a:cs typeface="Calibri"/>
                <a:sym typeface="Calibri"/>
              </a:rPr>
              <a:t>who gets infected</a:t>
            </a:r>
            <a:r>
              <a:rPr lang="en-US" sz="2600">
                <a:solidFill>
                  <a:schemeClr val="dk1"/>
                </a:solidFill>
                <a:latin typeface="Calibri"/>
                <a:ea typeface="Calibri"/>
                <a:cs typeface="Calibri"/>
                <a:sym typeface="Calibri"/>
              </a:rPr>
              <a:t> and the </a:t>
            </a:r>
            <a:r>
              <a:rPr lang="en-US" sz="2600" b="1">
                <a:solidFill>
                  <a:srgbClr val="E69138"/>
                </a:solidFill>
                <a:latin typeface="Calibri"/>
                <a:ea typeface="Calibri"/>
                <a:cs typeface="Calibri"/>
                <a:sym typeface="Calibri"/>
              </a:rPr>
              <a:t>results of the infection</a:t>
            </a:r>
            <a:r>
              <a:rPr lang="en-US" sz="2600">
                <a:solidFill>
                  <a:schemeClr val="dk1"/>
                </a:solidFill>
                <a:latin typeface="Calibri"/>
                <a:ea typeface="Calibri"/>
                <a:cs typeface="Calibri"/>
                <a:sym typeface="Calibri"/>
              </a:rPr>
              <a:t>.</a:t>
            </a:r>
            <a:endParaRPr sz="2600">
              <a:solidFill>
                <a:schemeClr val="dk1"/>
              </a:solidFill>
            </a:endParaRPr>
          </a:p>
          <a:p>
            <a:pPr marL="0" lvl="0" indent="0" algn="l" rtl="0">
              <a:spcBef>
                <a:spcPts val="0"/>
              </a:spcBef>
              <a:spcAft>
                <a:spcPts val="0"/>
              </a:spcAft>
              <a:buNone/>
            </a:pPr>
            <a:endParaRPr sz="2600">
              <a:latin typeface="Calibri"/>
              <a:ea typeface="Calibri"/>
              <a:cs typeface="Calibri"/>
              <a:sym typeface="Calibri"/>
            </a:endParaRPr>
          </a:p>
        </p:txBody>
      </p:sp>
    </p:spTree>
    <p:extLst>
      <p:ext uri="{BB962C8B-B14F-4D97-AF65-F5344CB8AC3E}">
        <p14:creationId xmlns:p14="http://schemas.microsoft.com/office/powerpoint/2010/main" val="402773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6293b3d42b_1_12"/>
          <p:cNvSpPr txBox="1">
            <a:spLocks noGrp="1"/>
          </p:cNvSpPr>
          <p:nvPr>
            <p:ph type="ctrTitle"/>
          </p:nvPr>
        </p:nvSpPr>
        <p:spPr>
          <a:xfrm>
            <a:off x="3187733" y="79833"/>
            <a:ext cx="4884300" cy="1546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181818"/>
              </a:buClr>
              <a:buFont typeface="Helvetica Neue"/>
              <a:buNone/>
            </a:pPr>
            <a:r>
              <a:rPr lang="en-US" sz="12800" b="1" i="0" u="none" strike="noStrike" cap="none" dirty="0">
                <a:solidFill>
                  <a:srgbClr val="88398A"/>
                </a:solidFill>
                <a:latin typeface="Avenir Book" panose="02000503020000020003" pitchFamily="2" charset="0"/>
                <a:ea typeface="Helvetica Neue"/>
                <a:cs typeface="Helvetica Neue"/>
                <a:sym typeface="Helvetica Neue"/>
              </a:rPr>
              <a:t>Hello!</a:t>
            </a:r>
            <a:endParaRPr dirty="0">
              <a:latin typeface="Avenir Book" panose="02000503020000020003" pitchFamily="2" charset="0"/>
            </a:endParaRPr>
          </a:p>
        </p:txBody>
      </p:sp>
      <p:sp>
        <p:nvSpPr>
          <p:cNvPr id="238" name="Google Shape;238;g6293b3d42b_1_12"/>
          <p:cNvSpPr txBox="1">
            <a:spLocks noGrp="1"/>
          </p:cNvSpPr>
          <p:nvPr>
            <p:ph type="subTitle" idx="1"/>
          </p:nvPr>
        </p:nvSpPr>
        <p:spPr>
          <a:xfrm>
            <a:off x="2495550" y="2425750"/>
            <a:ext cx="7200900" cy="29913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562457"/>
              </a:buClr>
              <a:buFont typeface="Helvetica Neue"/>
              <a:buNone/>
            </a:pPr>
            <a:r>
              <a:rPr lang="en-US" sz="3600" dirty="0">
                <a:latin typeface="Avenir Book" panose="02000503020000020003" pitchFamily="2" charset="0"/>
              </a:rPr>
              <a:t>We are </a:t>
            </a:r>
            <a:r>
              <a:rPr lang="en-US" sz="3600" b="1" dirty="0" err="1">
                <a:latin typeface="Avenir Book" panose="02000503020000020003" pitchFamily="2" charset="0"/>
              </a:rPr>
              <a:t>Shazia</a:t>
            </a:r>
            <a:r>
              <a:rPr lang="en-US" sz="3600" b="1" dirty="0">
                <a:latin typeface="Avenir Book" panose="02000503020000020003" pitchFamily="2" charset="0"/>
              </a:rPr>
              <a:t> </a:t>
            </a:r>
            <a:r>
              <a:rPr lang="en-US" sz="3600" b="1" dirty="0" err="1">
                <a:latin typeface="Avenir Book" panose="02000503020000020003" pitchFamily="2" charset="0"/>
              </a:rPr>
              <a:t>Ruybal</a:t>
            </a:r>
            <a:r>
              <a:rPr lang="en-US" sz="3600" b="1" dirty="0">
                <a:latin typeface="Avenir Book" panose="02000503020000020003" pitchFamily="2" charset="0"/>
              </a:rPr>
              <a:t> and Caitlin Bourke</a:t>
            </a:r>
            <a:endParaRPr sz="3600" b="1" dirty="0">
              <a:latin typeface="Avenir Book" panose="02000503020000020003" pitchFamily="2" charset="0"/>
            </a:endParaRPr>
          </a:p>
        </p:txBody>
      </p:sp>
      <p:sp>
        <p:nvSpPr>
          <p:cNvPr id="239" name="Google Shape;239;g6293b3d42b_1_12"/>
          <p:cNvSpPr txBox="1"/>
          <p:nvPr/>
        </p:nvSpPr>
        <p:spPr>
          <a:xfrm>
            <a:off x="2458125" y="3921400"/>
            <a:ext cx="6564600" cy="2815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dirty="0">
                <a:solidFill>
                  <a:schemeClr val="dk1"/>
                </a:solidFill>
                <a:latin typeface="Avenir Book" panose="02000503020000020003" pitchFamily="2" charset="0"/>
                <a:ea typeface="Helvetica Neue"/>
                <a:cs typeface="Helvetica Neue"/>
                <a:sym typeface="Helvetica Neue"/>
              </a:rPr>
              <a:t>We are here because we want to teach you how to program in R!</a:t>
            </a:r>
            <a:endParaRPr sz="1900" dirty="0">
              <a:latin typeface="Avenir Book" panose="02000503020000020003" pitchFamily="2" charset="0"/>
            </a:endParaRPr>
          </a:p>
        </p:txBody>
      </p:sp>
      <p:pic>
        <p:nvPicPr>
          <p:cNvPr id="244" name="Google Shape;244;g6293b3d42b_1_12"/>
          <p:cNvPicPr preferRelativeResize="0"/>
          <p:nvPr/>
        </p:nvPicPr>
        <p:blipFill rotWithShape="1">
          <a:blip r:embed="rId3">
            <a:alphaModFix/>
          </a:blip>
          <a:srcRect l="21211" t="11055" r="9377" b="43801"/>
          <a:stretch/>
        </p:blipFill>
        <p:spPr>
          <a:xfrm>
            <a:off x="567413" y="2294200"/>
            <a:ext cx="1538700" cy="1627200"/>
          </a:xfrm>
          <a:prstGeom prst="ellipse">
            <a:avLst/>
          </a:prstGeom>
          <a:noFill/>
          <a:ln>
            <a:noFill/>
          </a:ln>
        </p:spPr>
      </p:pic>
      <p:pic>
        <p:nvPicPr>
          <p:cNvPr id="12" name="Google Shape;187;p31">
            <a:extLst>
              <a:ext uri="{FF2B5EF4-FFF2-40B4-BE49-F238E27FC236}">
                <a16:creationId xmlns:a16="http://schemas.microsoft.com/office/drawing/2014/main" id="{D34D58F0-E572-9D4F-A0C9-0DCBF35012AD}"/>
              </a:ext>
            </a:extLst>
          </p:cNvPr>
          <p:cNvPicPr preferRelativeResize="0"/>
          <p:nvPr/>
        </p:nvPicPr>
        <p:blipFill>
          <a:blip r:embed="rId4">
            <a:alphaModFix/>
          </a:blip>
          <a:stretch>
            <a:fillRect/>
          </a:stretch>
        </p:blipFill>
        <p:spPr>
          <a:xfrm>
            <a:off x="9806190" y="2294200"/>
            <a:ext cx="1627200" cy="1627200"/>
          </a:xfrm>
          <a:prstGeom prst="ellipse">
            <a:avLst/>
          </a:prstGeom>
          <a:noFill/>
          <a:ln>
            <a:noFill/>
          </a:ln>
        </p:spPr>
      </p:pic>
      <p:pic>
        <p:nvPicPr>
          <p:cNvPr id="13" name="Picture 12" descr="Logo&#10;&#10;Description automatically generated">
            <a:extLst>
              <a:ext uri="{FF2B5EF4-FFF2-40B4-BE49-F238E27FC236}">
                <a16:creationId xmlns:a16="http://schemas.microsoft.com/office/drawing/2014/main" id="{0E1780DD-9BC8-0F41-95E2-65284F6D4797}"/>
              </a:ext>
            </a:extLst>
          </p:cNvPr>
          <p:cNvPicPr>
            <a:picLocks noChangeAspect="1"/>
          </p:cNvPicPr>
          <p:nvPr/>
        </p:nvPicPr>
        <p:blipFill>
          <a:blip r:embed="rId5"/>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394433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g6293b3d42b_8_145" descr="The Streatham &amp; Brixton Chess Blog: August 2010"/>
          <p:cNvPicPr preferRelativeResize="0"/>
          <p:nvPr/>
        </p:nvPicPr>
        <p:blipFill rotWithShape="1">
          <a:blip r:embed="rId3">
            <a:alphaModFix/>
          </a:blip>
          <a:srcRect/>
          <a:stretch/>
        </p:blipFill>
        <p:spPr>
          <a:xfrm>
            <a:off x="639430" y="217323"/>
            <a:ext cx="1552149" cy="1164114"/>
          </a:xfrm>
          <a:prstGeom prst="rect">
            <a:avLst/>
          </a:prstGeom>
          <a:noFill/>
          <a:ln>
            <a:noFill/>
          </a:ln>
        </p:spPr>
      </p:pic>
      <p:sp>
        <p:nvSpPr>
          <p:cNvPr id="399" name="Google Shape;399;g6293b3d42b_8_145"/>
          <p:cNvSpPr txBox="1">
            <a:spLocks noGrp="1"/>
          </p:cNvSpPr>
          <p:nvPr>
            <p:ph type="title"/>
          </p:nvPr>
        </p:nvSpPr>
        <p:spPr>
          <a:xfrm>
            <a:off x="838200" y="1365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400" name="Google Shape;400;g6293b3d42b_8_145"/>
          <p:cNvSpPr txBox="1"/>
          <p:nvPr/>
        </p:nvSpPr>
        <p:spPr>
          <a:xfrm>
            <a:off x="952500" y="2705725"/>
            <a:ext cx="10287000"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i="0" u="none" strike="noStrike" cap="none">
                <a:solidFill>
                  <a:schemeClr val="dk1"/>
                </a:solidFill>
                <a:latin typeface="Libre Franklin Medium"/>
                <a:ea typeface="Libre Franklin Medium"/>
                <a:cs typeface="Libre Franklin Medium"/>
                <a:sym typeface="Libre Franklin Medium"/>
              </a:rPr>
              <a:t>UNKNOWN ILLNESS CAUSES STUDENTS TO FALL ILL AT LOCAL SCHOOL</a:t>
            </a:r>
            <a:endParaRPr/>
          </a:p>
        </p:txBody>
      </p:sp>
      <p:cxnSp>
        <p:nvCxnSpPr>
          <p:cNvPr id="401" name="Google Shape;401;g6293b3d42b_8_145"/>
          <p:cNvCxnSpPr/>
          <p:nvPr/>
        </p:nvCxnSpPr>
        <p:spPr>
          <a:xfrm>
            <a:off x="944880" y="2453640"/>
            <a:ext cx="10408920" cy="0"/>
          </a:xfrm>
          <a:prstGeom prst="straightConnector1">
            <a:avLst/>
          </a:prstGeom>
          <a:noFill/>
          <a:ln w="152400" cap="flat" cmpd="sng">
            <a:solidFill>
              <a:schemeClr val="dk1"/>
            </a:solidFill>
            <a:prstDash val="solid"/>
            <a:miter lim="800000"/>
            <a:headEnd type="none" w="sm" len="sm"/>
            <a:tailEnd type="none" w="sm" len="sm"/>
          </a:ln>
        </p:spPr>
      </p:cxnSp>
      <p:sp>
        <p:nvSpPr>
          <p:cNvPr id="402" name="Google Shape;402;g6293b3d42b_8_145"/>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500" b="0" i="0" u="none" strike="noStrike" cap="none">
                <a:solidFill>
                  <a:schemeClr val="dk1"/>
                </a:solidFill>
                <a:latin typeface="Century Schoolbook"/>
                <a:ea typeface="Century Schoolbook"/>
                <a:cs typeface="Century Schoolbook"/>
                <a:sym typeface="Century Schoolbook"/>
              </a:rPr>
              <a:t>Local authorities are unsure of the cause of this outbreak, but it appears to be linked to a recent field trip to the Melbourne CBD</a:t>
            </a:r>
            <a:endParaRPr/>
          </a:p>
        </p:txBody>
      </p:sp>
    </p:spTree>
    <p:extLst>
      <p:ext uri="{BB962C8B-B14F-4D97-AF65-F5344CB8AC3E}">
        <p14:creationId xmlns:p14="http://schemas.microsoft.com/office/powerpoint/2010/main" val="3687912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6293b3d42b_8_154"/>
          <p:cNvPicPr preferRelativeResize="0"/>
          <p:nvPr/>
        </p:nvPicPr>
        <p:blipFill rotWithShape="1">
          <a:blip r:embed="rId3">
            <a:alphaModFix/>
          </a:blip>
          <a:srcRect/>
          <a:stretch/>
        </p:blipFill>
        <p:spPr>
          <a:xfrm>
            <a:off x="4904740" y="1022266"/>
            <a:ext cx="7576820" cy="6228146"/>
          </a:xfrm>
          <a:prstGeom prst="rect">
            <a:avLst/>
          </a:prstGeom>
          <a:noFill/>
          <a:ln>
            <a:noFill/>
          </a:ln>
        </p:spPr>
      </p:pic>
      <p:sp>
        <p:nvSpPr>
          <p:cNvPr id="409" name="Google Shape;409;g6293b3d42b_8_154"/>
          <p:cNvSpPr txBox="1">
            <a:spLocks noGrp="1"/>
          </p:cNvSpPr>
          <p:nvPr>
            <p:ph type="title"/>
          </p:nvPr>
        </p:nvSpPr>
        <p:spPr>
          <a:xfrm>
            <a:off x="9906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FIELD TRIP: </a:t>
            </a:r>
            <a:r>
              <a:rPr lang="en-US" sz="4500">
                <a:solidFill>
                  <a:srgbClr val="C00000"/>
                </a:solidFill>
                <a:latin typeface="Oswald Regular"/>
                <a:ea typeface="Oswald Regular"/>
                <a:cs typeface="Oswald Regular"/>
                <a:sym typeface="Oswald Regular"/>
              </a:rPr>
              <a:t>11 SEP 2019</a:t>
            </a:r>
            <a:endParaRPr>
              <a:latin typeface="Oswald Regular"/>
              <a:ea typeface="Oswald Regular"/>
              <a:cs typeface="Oswald Regular"/>
              <a:sym typeface="Oswald Regular"/>
            </a:endParaRPr>
          </a:p>
        </p:txBody>
      </p:sp>
      <p:sp>
        <p:nvSpPr>
          <p:cNvPr id="410" name="Google Shape;410;g6293b3d42b_8_154"/>
          <p:cNvSpPr txBox="1"/>
          <p:nvPr/>
        </p:nvSpPr>
        <p:spPr>
          <a:xfrm>
            <a:off x="213360" y="2066452"/>
            <a:ext cx="605028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b="0" i="0" u="none" strike="noStrike" cap="none">
                <a:solidFill>
                  <a:schemeClr val="dk1"/>
                </a:solidFill>
                <a:latin typeface="Avenir"/>
                <a:ea typeface="Avenir"/>
                <a:cs typeface="Avenir"/>
                <a:sym typeface="Avenir"/>
              </a:rPr>
              <a:t>Students from local school attended field trip to the Melbourne CBD to visit the National Gallery of Victoria</a:t>
            </a:r>
            <a:endParaRPr sz="2800" b="0" i="0" u="none" strike="noStrike" cap="none">
              <a:solidFill>
                <a:schemeClr val="dk1"/>
              </a:solidFill>
              <a:latin typeface="Avenir"/>
              <a:ea typeface="Avenir"/>
              <a:cs typeface="Avenir"/>
              <a:sym typeface="Avenir"/>
            </a:endParaRPr>
          </a:p>
          <a:p>
            <a:pPr marL="0" marR="0" lvl="0" indent="0" algn="l" rtl="0">
              <a:lnSpc>
                <a:spcPct val="90000"/>
              </a:lnSpc>
              <a:spcBef>
                <a:spcPts val="0"/>
              </a:spcBef>
              <a:spcAft>
                <a:spcPts val="0"/>
              </a:spcAft>
              <a:buNone/>
            </a:pPr>
            <a:endParaRPr sz="2800">
              <a:solidFill>
                <a:schemeClr val="dk1"/>
              </a:solidFill>
              <a:latin typeface="Avenir"/>
              <a:ea typeface="Avenir"/>
              <a:cs typeface="Avenir"/>
              <a:sym typeface="Avenir"/>
            </a:endParaRPr>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8AM</a:t>
            </a:r>
            <a:r>
              <a:rPr lang="en-US" sz="2800" b="0" i="0" u="none" strike="noStrike" cap="none">
                <a:solidFill>
                  <a:schemeClr val="dk1"/>
                </a:solidFill>
                <a:latin typeface="Avenir"/>
                <a:ea typeface="Avenir"/>
                <a:cs typeface="Avenir"/>
                <a:sym typeface="Avenir"/>
              </a:rPr>
              <a:t>: bus to NGV</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9-12PM</a:t>
            </a:r>
            <a:r>
              <a:rPr lang="en-US" sz="2800" b="0" i="0" u="none" strike="noStrike" cap="none">
                <a:solidFill>
                  <a:schemeClr val="dk1"/>
                </a:solidFill>
                <a:latin typeface="Avenir"/>
                <a:ea typeface="Avenir"/>
                <a:cs typeface="Avenir"/>
                <a:sym typeface="Avenir"/>
              </a:rPr>
              <a:t>: NGV </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12-2PM</a:t>
            </a:r>
            <a:r>
              <a:rPr lang="en-US" sz="2800" b="0" i="0" u="none" strike="noStrike" cap="none">
                <a:solidFill>
                  <a:schemeClr val="dk1"/>
                </a:solidFill>
                <a:latin typeface="Avenir"/>
                <a:ea typeface="Avenir"/>
                <a:cs typeface="Avenir"/>
                <a:sym typeface="Avenir"/>
              </a:rPr>
              <a:t>: lunch</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2-4PM</a:t>
            </a:r>
            <a:r>
              <a:rPr lang="en-US" sz="2800" b="0" i="0" u="none" strike="noStrike" cap="none">
                <a:solidFill>
                  <a:schemeClr val="dk1"/>
                </a:solidFill>
                <a:latin typeface="Avenir"/>
                <a:ea typeface="Avenir"/>
                <a:cs typeface="Avenir"/>
                <a:sym typeface="Avenir"/>
              </a:rPr>
              <a:t>: NGV special exhibition</a:t>
            </a:r>
            <a:endParaRPr sz="2800"/>
          </a:p>
          <a:p>
            <a:pPr marL="685800" marR="0" lvl="1" indent="-215900" algn="l" rtl="0">
              <a:lnSpc>
                <a:spcPct val="90000"/>
              </a:lnSpc>
              <a:spcBef>
                <a:spcPts val="500"/>
              </a:spcBef>
              <a:spcAft>
                <a:spcPts val="0"/>
              </a:spcAft>
              <a:buClr>
                <a:schemeClr val="dk1"/>
              </a:buClr>
              <a:buSzPts val="2800"/>
              <a:buFont typeface="Arial"/>
              <a:buChar char="•"/>
            </a:pPr>
            <a:r>
              <a:rPr lang="en-US" sz="2800" b="1" i="0" u="none" strike="noStrike" cap="none">
                <a:solidFill>
                  <a:schemeClr val="dk1"/>
                </a:solidFill>
                <a:latin typeface="Avenir"/>
                <a:ea typeface="Avenir"/>
                <a:cs typeface="Avenir"/>
                <a:sym typeface="Avenir"/>
              </a:rPr>
              <a:t>4PM</a:t>
            </a:r>
            <a:r>
              <a:rPr lang="en-US" sz="2800" b="0" i="0" u="none" strike="noStrike" cap="none">
                <a:solidFill>
                  <a:schemeClr val="dk1"/>
                </a:solidFill>
                <a:latin typeface="Avenir"/>
                <a:ea typeface="Avenir"/>
                <a:cs typeface="Avenir"/>
                <a:sym typeface="Avenir"/>
              </a:rPr>
              <a:t>: return bus </a:t>
            </a:r>
            <a:endParaRPr sz="280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11" name="Google Shape;411;g6293b3d42b_8_154" descr="Map Pins Vector Clipart image - Free stock photo - Public ..."/>
          <p:cNvPicPr preferRelativeResize="0"/>
          <p:nvPr/>
        </p:nvPicPr>
        <p:blipFill rotWithShape="1">
          <a:blip r:embed="rId4">
            <a:alphaModFix/>
          </a:blip>
          <a:srcRect/>
          <a:stretch/>
        </p:blipFill>
        <p:spPr>
          <a:xfrm>
            <a:off x="10827841" y="4918364"/>
            <a:ext cx="525959" cy="917370"/>
          </a:xfrm>
          <a:prstGeom prst="rect">
            <a:avLst/>
          </a:prstGeom>
          <a:noFill/>
          <a:ln>
            <a:noFill/>
          </a:ln>
        </p:spPr>
      </p:pic>
      <p:pic>
        <p:nvPicPr>
          <p:cNvPr id="412" name="Google Shape;412;g6293b3d42b_8_154" descr="Map Pins Vector Clipart image - Free stock photo - Public ..."/>
          <p:cNvPicPr preferRelativeResize="0"/>
          <p:nvPr/>
        </p:nvPicPr>
        <p:blipFill rotWithShape="1">
          <a:blip r:embed="rId4">
            <a:alphaModFix/>
          </a:blip>
          <a:srcRect/>
          <a:stretch/>
        </p:blipFill>
        <p:spPr>
          <a:xfrm>
            <a:off x="1808398" y="493885"/>
            <a:ext cx="424235" cy="739945"/>
          </a:xfrm>
          <a:prstGeom prst="rect">
            <a:avLst/>
          </a:prstGeom>
          <a:noFill/>
          <a:ln>
            <a:noFill/>
          </a:ln>
        </p:spPr>
      </p:pic>
    </p:spTree>
    <p:extLst>
      <p:ext uri="{BB962C8B-B14F-4D97-AF65-F5344CB8AC3E}">
        <p14:creationId xmlns:p14="http://schemas.microsoft.com/office/powerpoint/2010/main" val="3742456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6293b3d42b_8_163"/>
          <p:cNvSpPr txBox="1">
            <a:spLocks noGrp="1"/>
          </p:cNvSpPr>
          <p:nvPr>
            <p:ph type="title"/>
          </p:nvPr>
        </p:nvSpPr>
        <p:spPr>
          <a:xfrm>
            <a:off x="1136968" y="3426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DISEASE DETECTIVES: you!</a:t>
            </a:r>
            <a:endParaRPr dirty="0">
              <a:latin typeface="Oswald Regular"/>
              <a:ea typeface="Oswald Regular"/>
              <a:cs typeface="Oswald Regular"/>
              <a:sym typeface="Oswald Regular"/>
            </a:endParaRPr>
          </a:p>
        </p:txBody>
      </p:sp>
      <p:sp>
        <p:nvSpPr>
          <p:cNvPr id="419" name="Google Shape;419;g6293b3d42b_8_163"/>
          <p:cNvSpPr txBox="1">
            <a:spLocks noGrp="1"/>
          </p:cNvSpPr>
          <p:nvPr>
            <p:ph type="body" idx="2"/>
          </p:nvPr>
        </p:nvSpPr>
        <p:spPr>
          <a:xfrm>
            <a:off x="2110099" y="2364786"/>
            <a:ext cx="10022100" cy="36846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latin typeface="Avenir"/>
                <a:ea typeface="Avenir"/>
                <a:cs typeface="Avenir"/>
                <a:sym typeface="Avenir"/>
              </a:rPr>
              <a:t>First name</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Class</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Age</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Sex</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Height</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Weight</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Were they sick?</a:t>
            </a:r>
            <a:endParaRPr dirty="0"/>
          </a:p>
          <a:p>
            <a:pPr marL="228600" lvl="0" indent="-228600" algn="l" rtl="0">
              <a:lnSpc>
                <a:spcPct val="90000"/>
              </a:lnSpc>
              <a:spcBef>
                <a:spcPts val="1000"/>
              </a:spcBef>
              <a:spcAft>
                <a:spcPts val="0"/>
              </a:spcAft>
              <a:buClr>
                <a:schemeClr val="dk1"/>
              </a:buClr>
              <a:buSzPts val="2800"/>
              <a:buChar char="•"/>
            </a:pPr>
            <a:r>
              <a:rPr lang="en-US" dirty="0">
                <a:latin typeface="Avenir"/>
                <a:ea typeface="Avenir"/>
                <a:cs typeface="Avenir"/>
                <a:sym typeface="Avenir"/>
              </a:rPr>
              <a:t>Reported symptoms</a:t>
            </a:r>
            <a:endParaRPr dirty="0"/>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a:p>
            <a:pPr marL="685800" lvl="1" indent="-76200" algn="l" rtl="0">
              <a:lnSpc>
                <a:spcPct val="90000"/>
              </a:lnSpc>
              <a:spcBef>
                <a:spcPts val="500"/>
              </a:spcBef>
              <a:spcAft>
                <a:spcPts val="0"/>
              </a:spcAft>
              <a:buClr>
                <a:schemeClr val="dk1"/>
              </a:buClr>
              <a:buSzPts val="2400"/>
              <a:buNone/>
            </a:pPr>
            <a:endParaRPr dirty="0">
              <a:latin typeface="Avenir"/>
              <a:ea typeface="Avenir"/>
              <a:cs typeface="Avenir"/>
              <a:sym typeface="Avenir"/>
            </a:endParaRPr>
          </a:p>
          <a:p>
            <a:pPr marL="0" lvl="0" indent="0" algn="l" rtl="0">
              <a:lnSpc>
                <a:spcPct val="90000"/>
              </a:lnSpc>
              <a:spcBef>
                <a:spcPts val="1000"/>
              </a:spcBef>
              <a:spcAft>
                <a:spcPts val="0"/>
              </a:spcAft>
              <a:buClr>
                <a:schemeClr val="dk1"/>
              </a:buClr>
              <a:buSzPts val="2800"/>
              <a:buNone/>
            </a:pPr>
            <a:r>
              <a:rPr lang="en-US" dirty="0">
                <a:latin typeface="Avenir"/>
                <a:ea typeface="Avenir"/>
                <a:cs typeface="Avenir"/>
                <a:sym typeface="Avenir"/>
              </a:rPr>
              <a:t>	</a:t>
            </a:r>
            <a:endParaRPr dirty="0"/>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p:txBody>
      </p:sp>
      <p:pic>
        <p:nvPicPr>
          <p:cNvPr id="420" name="Google Shape;420;g6293b3d42b_8_163" descr="Magnifier Free Stock Photo - Public Domain Pictures"/>
          <p:cNvPicPr preferRelativeResize="0"/>
          <p:nvPr/>
        </p:nvPicPr>
        <p:blipFill rotWithShape="1">
          <a:blip r:embed="rId3">
            <a:alphaModFix/>
          </a:blip>
          <a:srcRect b="18722"/>
          <a:stretch/>
        </p:blipFill>
        <p:spPr>
          <a:xfrm>
            <a:off x="708582" y="339508"/>
            <a:ext cx="1401509" cy="1170757"/>
          </a:xfrm>
          <a:prstGeom prst="rect">
            <a:avLst/>
          </a:prstGeom>
          <a:noFill/>
          <a:ln>
            <a:noFill/>
          </a:ln>
        </p:spPr>
      </p:pic>
      <p:sp>
        <p:nvSpPr>
          <p:cNvPr id="421" name="Google Shape;421;g6293b3d42b_8_163"/>
          <p:cNvSpPr/>
          <p:nvPr/>
        </p:nvSpPr>
        <p:spPr>
          <a:xfrm>
            <a:off x="838212" y="1817550"/>
            <a:ext cx="105156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i="0" u="none" strike="noStrike" cap="none">
                <a:solidFill>
                  <a:schemeClr val="dk1"/>
                </a:solidFill>
                <a:latin typeface="Avenir"/>
                <a:ea typeface="Avenir"/>
                <a:cs typeface="Avenir"/>
                <a:sym typeface="Avenir"/>
              </a:rPr>
              <a:t>You have been provided the following information:</a:t>
            </a:r>
            <a:endParaRPr/>
          </a:p>
        </p:txBody>
      </p:sp>
      <p:sp>
        <p:nvSpPr>
          <p:cNvPr id="422" name="Google Shape;422;g6293b3d42b_8_163"/>
          <p:cNvSpPr/>
          <p:nvPr/>
        </p:nvSpPr>
        <p:spPr>
          <a:xfrm>
            <a:off x="5872062" y="3853882"/>
            <a:ext cx="47571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b="1" i="0" u="none" strike="noStrike" cap="none">
                <a:solidFill>
                  <a:schemeClr val="dk1"/>
                </a:solidFill>
                <a:latin typeface="Avenir"/>
                <a:ea typeface="Avenir"/>
                <a:cs typeface="Avenir"/>
                <a:sym typeface="Avenir"/>
              </a:rPr>
              <a:t>YOUR TOOLKIT:</a:t>
            </a:r>
            <a:endParaRPr/>
          </a:p>
        </p:txBody>
      </p:sp>
      <p:pic>
        <p:nvPicPr>
          <p:cNvPr id="423" name="Google Shape;423;g6293b3d42b_8_163"/>
          <p:cNvPicPr preferRelativeResize="0"/>
          <p:nvPr/>
        </p:nvPicPr>
        <p:blipFill>
          <a:blip r:embed="rId4">
            <a:alphaModFix/>
          </a:blip>
          <a:stretch>
            <a:fillRect/>
          </a:stretch>
        </p:blipFill>
        <p:spPr>
          <a:xfrm>
            <a:off x="9759975" y="3611800"/>
            <a:ext cx="1657350" cy="1038225"/>
          </a:xfrm>
          <a:prstGeom prst="rect">
            <a:avLst/>
          </a:prstGeom>
          <a:noFill/>
          <a:ln>
            <a:noFill/>
          </a:ln>
        </p:spPr>
      </p:pic>
    </p:spTree>
    <p:extLst>
      <p:ext uri="{BB962C8B-B14F-4D97-AF65-F5344CB8AC3E}">
        <p14:creationId xmlns:p14="http://schemas.microsoft.com/office/powerpoint/2010/main" val="967102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
          <p:cNvSpPr/>
          <p:nvPr/>
        </p:nvSpPr>
        <p:spPr>
          <a:xfrm>
            <a:off x="1" y="0"/>
            <a:ext cx="608211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5"/>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0" name="Google Shape;430;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1" name="Google Shape;431;p5"/>
          <p:cNvSpPr txBox="1">
            <a:spLocks noGrp="1"/>
          </p:cNvSpPr>
          <p:nvPr>
            <p:ph type="title"/>
          </p:nvPr>
        </p:nvSpPr>
        <p:spPr>
          <a:xfrm>
            <a:off x="640079" y="2053641"/>
            <a:ext cx="3669161" cy="2760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latin typeface="Avenir Book" panose="02000503020000020003" pitchFamily="2" charset="0"/>
              </a:rPr>
              <a:t>Learn how to code in R </a:t>
            </a:r>
            <a:endParaRPr dirty="0">
              <a:solidFill>
                <a:srgbClr val="FFFFFF"/>
              </a:solidFill>
              <a:latin typeface="Avenir Book" panose="02000503020000020003" pitchFamily="2" charset="0"/>
            </a:endParaRPr>
          </a:p>
        </p:txBody>
      </p:sp>
      <p:pic>
        <p:nvPicPr>
          <p:cNvPr id="432" name="Google Shape;432;p5" descr="A screenshot of a computer&#10;&#10;Description generated with very high confidence"/>
          <p:cNvPicPr preferRelativeResize="0"/>
          <p:nvPr/>
        </p:nvPicPr>
        <p:blipFill rotWithShape="1">
          <a:blip r:embed="rId4">
            <a:alphaModFix/>
          </a:blip>
          <a:srcRect r="19054" b="129"/>
          <a:stretch/>
        </p:blipFill>
        <p:spPr>
          <a:xfrm>
            <a:off x="6240955" y="92878"/>
            <a:ext cx="5498883" cy="6683345"/>
          </a:xfrm>
          <a:prstGeom prst="rect">
            <a:avLst/>
          </a:prstGeom>
          <a:noFill/>
          <a:ln>
            <a:noFill/>
          </a:ln>
        </p:spPr>
      </p:pic>
      <p:pic>
        <p:nvPicPr>
          <p:cNvPr id="7" name="Picture 6" descr="Logo&#10;&#10;Description automatically generated">
            <a:extLst>
              <a:ext uri="{FF2B5EF4-FFF2-40B4-BE49-F238E27FC236}">
                <a16:creationId xmlns:a16="http://schemas.microsoft.com/office/drawing/2014/main" id="{DB6DE7ED-2C68-8F4E-9705-F8BFD725CA20}"/>
              </a:ext>
            </a:extLst>
          </p:cNvPr>
          <p:cNvPicPr>
            <a:picLocks noChangeAspect="1"/>
          </p:cNvPicPr>
          <p:nvPr/>
        </p:nvPicPr>
        <p:blipFill>
          <a:blip r:embed="rId5"/>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96859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47708e5b1a_0_9"/>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8" name="Google Shape;438;g47708e5b1a_0_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9" name="Google Shape;439;g47708e5b1a_0_9"/>
          <p:cNvSpPr txBox="1">
            <a:spLocks noGrp="1"/>
          </p:cNvSpPr>
          <p:nvPr>
            <p:ph type="title"/>
          </p:nvPr>
        </p:nvSpPr>
        <p:spPr>
          <a:xfrm>
            <a:off x="1579276" y="804887"/>
            <a:ext cx="98334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4000"/>
              <a:buFont typeface="Calibri"/>
              <a:buNone/>
            </a:pPr>
            <a:r>
              <a:rPr lang="en-US" sz="4000" dirty="0">
                <a:solidFill>
                  <a:srgbClr val="FFFFFF"/>
                </a:solidFill>
                <a:latin typeface="Avenir Book" panose="02000503020000020003" pitchFamily="2" charset="0"/>
              </a:rPr>
              <a:t>Exercise 1 : Getting familiar with R</a:t>
            </a:r>
            <a:endParaRPr sz="4000" dirty="0">
              <a:solidFill>
                <a:srgbClr val="FFFFFF"/>
              </a:solidFill>
              <a:latin typeface="Avenir Book" panose="02000503020000020003" pitchFamily="2" charset="0"/>
            </a:endParaRPr>
          </a:p>
        </p:txBody>
      </p:sp>
      <p:pic>
        <p:nvPicPr>
          <p:cNvPr id="440" name="Google Shape;440;g47708e5b1a_0_9"/>
          <p:cNvPicPr preferRelativeResize="0"/>
          <p:nvPr/>
        </p:nvPicPr>
        <p:blipFill>
          <a:blip r:embed="rId4">
            <a:alphaModFix/>
          </a:blip>
          <a:stretch>
            <a:fillRect/>
          </a:stretch>
        </p:blipFill>
        <p:spPr>
          <a:xfrm>
            <a:off x="1065750" y="1050675"/>
            <a:ext cx="1331525" cy="834125"/>
          </a:xfrm>
          <a:prstGeom prst="rect">
            <a:avLst/>
          </a:prstGeom>
          <a:noFill/>
          <a:ln>
            <a:noFill/>
          </a:ln>
        </p:spPr>
      </p:pic>
    </p:spTree>
    <p:extLst>
      <p:ext uri="{BB962C8B-B14F-4D97-AF65-F5344CB8AC3E}">
        <p14:creationId xmlns:p14="http://schemas.microsoft.com/office/powerpoint/2010/main" val="1117802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g47708e5b1a_0_4"/>
          <p:cNvPicPr preferRelativeResize="0"/>
          <p:nvPr/>
        </p:nvPicPr>
        <p:blipFill>
          <a:blip r:embed="rId3">
            <a:alphaModFix/>
          </a:blip>
          <a:stretch>
            <a:fillRect/>
          </a:stretch>
        </p:blipFill>
        <p:spPr>
          <a:xfrm>
            <a:off x="3537813" y="1242850"/>
            <a:ext cx="5116374" cy="5116374"/>
          </a:xfrm>
          <a:prstGeom prst="rect">
            <a:avLst/>
          </a:prstGeom>
          <a:noFill/>
          <a:ln>
            <a:noFill/>
          </a:ln>
        </p:spPr>
      </p:pic>
      <p:sp>
        <p:nvSpPr>
          <p:cNvPr id="446" name="Google Shape;446;g47708e5b1a_0_4"/>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Open Rstudio</a:t>
            </a:r>
            <a:endParaRPr b="1">
              <a:solidFill>
                <a:srgbClr val="674EA7"/>
              </a:solidFill>
              <a:latin typeface="Avenir Book" panose="02000503020000020003" pitchFamily="2" charset="0"/>
            </a:endParaRPr>
          </a:p>
        </p:txBody>
      </p:sp>
    </p:spTree>
    <p:extLst>
      <p:ext uri="{BB962C8B-B14F-4D97-AF65-F5344CB8AC3E}">
        <p14:creationId xmlns:p14="http://schemas.microsoft.com/office/powerpoint/2010/main" val="290622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Open Rstudio</a:t>
            </a:r>
            <a:endParaRPr b="1">
              <a:solidFill>
                <a:srgbClr val="674EA7"/>
              </a:solidFill>
              <a:latin typeface="Avenir Book" panose="02000503020000020003" pitchFamily="2" charset="0"/>
            </a:endParaRPr>
          </a:p>
        </p:txBody>
      </p:sp>
      <p:pic>
        <p:nvPicPr>
          <p:cNvPr id="4" name="Google Shape;457;p8" descr="A screenshot of a social media post&#10;&#10;Description generated with very high confidence">
            <a:extLst>
              <a:ext uri="{FF2B5EF4-FFF2-40B4-BE49-F238E27FC236}">
                <a16:creationId xmlns:a16="http://schemas.microsoft.com/office/drawing/2014/main" id="{ADBF18AE-19E1-5542-AB1D-DC61146C9FA0}"/>
              </a:ext>
            </a:extLst>
          </p:cNvPr>
          <p:cNvPicPr preferRelativeResize="0"/>
          <p:nvPr/>
        </p:nvPicPr>
        <p:blipFill rotWithShape="1">
          <a:blip r:embed="rId3">
            <a:alphaModFix/>
          </a:blip>
          <a:srcRect t="3194"/>
          <a:stretch/>
        </p:blipFill>
        <p:spPr>
          <a:xfrm>
            <a:off x="1183813" y="1246875"/>
            <a:ext cx="9616525" cy="5403302"/>
          </a:xfrm>
          <a:prstGeom prst="rect">
            <a:avLst/>
          </a:prstGeom>
          <a:noFill/>
          <a:ln>
            <a:noFill/>
          </a:ln>
        </p:spPr>
      </p:pic>
    </p:spTree>
    <p:extLst>
      <p:ext uri="{BB962C8B-B14F-4D97-AF65-F5344CB8AC3E}">
        <p14:creationId xmlns:p14="http://schemas.microsoft.com/office/powerpoint/2010/main" val="142580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8" descr="A screenshot of a social media post&#10;&#10;Description generated with very high confidence"/>
          <p:cNvPicPr preferRelativeResize="0"/>
          <p:nvPr/>
        </p:nvPicPr>
        <p:blipFill rotWithShape="1">
          <a:blip r:embed="rId3">
            <a:alphaModFix/>
          </a:blip>
          <a:srcRect t="3194"/>
          <a:stretch/>
        </p:blipFill>
        <p:spPr>
          <a:xfrm>
            <a:off x="1183813" y="1246875"/>
            <a:ext cx="9616525" cy="5403302"/>
          </a:xfrm>
          <a:prstGeom prst="rect">
            <a:avLst/>
          </a:prstGeom>
          <a:noFill/>
          <a:ln>
            <a:noFill/>
          </a:ln>
        </p:spPr>
      </p:pic>
      <p:sp>
        <p:nvSpPr>
          <p:cNvPr id="458" name="Google Shape;458;p8"/>
          <p:cNvSpPr txBox="1"/>
          <p:nvPr/>
        </p:nvSpPr>
        <p:spPr>
          <a:xfrm>
            <a:off x="2607733" y="5046133"/>
            <a:ext cx="2743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CONSOLE</a:t>
            </a:r>
            <a:endParaRPr/>
          </a:p>
        </p:txBody>
      </p:sp>
      <p:sp>
        <p:nvSpPr>
          <p:cNvPr id="459" name="Google Shape;459;p8"/>
          <p:cNvSpPr txBox="1"/>
          <p:nvPr/>
        </p:nvSpPr>
        <p:spPr>
          <a:xfrm>
            <a:off x="7575733" y="2598508"/>
            <a:ext cx="2743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VARIABLES</a:t>
            </a:r>
            <a:endParaRPr sz="1800">
              <a:solidFill>
                <a:schemeClr val="dk1"/>
              </a:solidFill>
              <a:latin typeface="Calibri"/>
              <a:ea typeface="Calibri"/>
              <a:cs typeface="Calibri"/>
              <a:sym typeface="Calibri"/>
            </a:endParaRPr>
          </a:p>
        </p:txBody>
      </p:sp>
      <p:sp>
        <p:nvSpPr>
          <p:cNvPr id="460" name="Google Shape;460;p8"/>
          <p:cNvSpPr txBox="1"/>
          <p:nvPr/>
        </p:nvSpPr>
        <p:spPr>
          <a:xfrm>
            <a:off x="7904783" y="5046133"/>
            <a:ext cx="2743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PLOTS</a:t>
            </a:r>
            <a:endParaRPr sz="1800">
              <a:solidFill>
                <a:schemeClr val="dk1"/>
              </a:solidFill>
              <a:latin typeface="Calibri"/>
              <a:ea typeface="Calibri"/>
              <a:cs typeface="Calibri"/>
              <a:sym typeface="Calibri"/>
            </a:endParaRPr>
          </a:p>
        </p:txBody>
      </p:sp>
      <p:sp>
        <p:nvSpPr>
          <p:cNvPr id="461" name="Google Shape;461;p8"/>
          <p:cNvSpPr txBox="1">
            <a:spLocks noGrp="1"/>
          </p:cNvSpPr>
          <p:nvPr>
            <p:ph type="title"/>
          </p:nvPr>
        </p:nvSpPr>
        <p:spPr>
          <a:xfrm>
            <a:off x="381367"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Open </a:t>
            </a:r>
            <a:r>
              <a:rPr lang="en-US" b="1" dirty="0" err="1">
                <a:solidFill>
                  <a:srgbClr val="674EA7"/>
                </a:solidFill>
                <a:latin typeface="Avenir Book" panose="02000503020000020003" pitchFamily="2" charset="0"/>
              </a:rPr>
              <a:t>Rstudio</a:t>
            </a:r>
            <a:endParaRPr b="1" dirty="0">
              <a:solidFill>
                <a:srgbClr val="674EA7"/>
              </a:solidFill>
              <a:latin typeface="Avenir Book" panose="02000503020000020003" pitchFamily="2" charset="0"/>
            </a:endParaRPr>
          </a:p>
        </p:txBody>
      </p:sp>
      <p:sp>
        <p:nvSpPr>
          <p:cNvPr id="462" name="Google Shape;462;p8"/>
          <p:cNvSpPr txBox="1"/>
          <p:nvPr/>
        </p:nvSpPr>
        <p:spPr>
          <a:xfrm>
            <a:off x="1454725" y="4606625"/>
            <a:ext cx="4416300" cy="1766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00738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9"/>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68" name="Google Shape;468;p9" descr="A screenshot of a cell phone&#10;&#10;Description generated with very high confidence"/>
          <p:cNvPicPr preferRelativeResize="0"/>
          <p:nvPr/>
        </p:nvPicPr>
        <p:blipFill rotWithShape="1">
          <a:blip r:embed="rId3">
            <a:alphaModFix/>
          </a:blip>
          <a:srcRect t="26318"/>
          <a:stretch/>
        </p:blipFill>
        <p:spPr>
          <a:xfrm>
            <a:off x="745075" y="1338848"/>
            <a:ext cx="9677401" cy="2336225"/>
          </a:xfrm>
          <a:prstGeom prst="rect">
            <a:avLst/>
          </a:prstGeom>
          <a:noFill/>
          <a:ln>
            <a:noFill/>
          </a:ln>
        </p:spPr>
      </p:pic>
      <p:pic>
        <p:nvPicPr>
          <p:cNvPr id="469" name="Google Shape;469;p9" descr="A screenshot of a cell phone&#10;&#10;Description generated with very high confidence"/>
          <p:cNvPicPr preferRelativeResize="0"/>
          <p:nvPr/>
        </p:nvPicPr>
        <p:blipFill rotWithShape="1">
          <a:blip r:embed="rId4">
            <a:alphaModFix/>
          </a:blip>
          <a:srcRect/>
          <a:stretch/>
        </p:blipFill>
        <p:spPr>
          <a:xfrm>
            <a:off x="745067" y="3778968"/>
            <a:ext cx="10176934" cy="2886065"/>
          </a:xfrm>
          <a:prstGeom prst="rect">
            <a:avLst/>
          </a:prstGeom>
          <a:noFill/>
          <a:ln>
            <a:noFill/>
          </a:ln>
        </p:spPr>
      </p:pic>
      <p:sp>
        <p:nvSpPr>
          <p:cNvPr id="470" name="Google Shape;470;p9"/>
          <p:cNvSpPr txBox="1">
            <a:spLocks noGrp="1"/>
          </p:cNvSpPr>
          <p:nvPr>
            <p:ph type="title" idx="4294967295"/>
          </p:nvPr>
        </p:nvSpPr>
        <p:spPr>
          <a:xfrm>
            <a:off x="575729" y="-907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in R: Simple arithmetic</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96876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76" name="Google Shape;476;p10" descr="A screenshot of a cell phone&#10;&#10;Description generated with very high confidence"/>
          <p:cNvPicPr preferRelativeResize="0"/>
          <p:nvPr/>
        </p:nvPicPr>
        <p:blipFill rotWithShape="1">
          <a:blip r:embed="rId3">
            <a:alphaModFix/>
          </a:blip>
          <a:srcRect t="24202"/>
          <a:stretch/>
        </p:blipFill>
        <p:spPr>
          <a:xfrm>
            <a:off x="262475" y="2476502"/>
            <a:ext cx="11472325" cy="2566950"/>
          </a:xfrm>
          <a:prstGeom prst="rect">
            <a:avLst/>
          </a:prstGeom>
          <a:noFill/>
          <a:ln>
            <a:noFill/>
          </a:ln>
        </p:spPr>
      </p:pic>
      <p:sp>
        <p:nvSpPr>
          <p:cNvPr id="477" name="Google Shape;477;p10"/>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Variables in R</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313111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6293b3d42b_1_165"/>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a:t>
            </a:r>
            <a:r>
              <a:rPr lang="en-US" sz="4800" b="1" dirty="0">
                <a:solidFill>
                  <a:srgbClr val="88398A"/>
                </a:solidFill>
                <a:latin typeface="Helvetica Neue"/>
                <a:ea typeface="Helvetica Neue"/>
                <a:cs typeface="Helvetica Neue"/>
                <a:sym typeface="Helvetica Neue"/>
              </a:rPr>
              <a:t> R?</a:t>
            </a:r>
            <a:endParaRPr sz="4800" dirty="0"/>
          </a:p>
        </p:txBody>
      </p:sp>
      <p:pic>
        <p:nvPicPr>
          <p:cNvPr id="251" name="Google Shape;251;g6293b3d42b_1_165"/>
          <p:cNvPicPr preferRelativeResize="0"/>
          <p:nvPr/>
        </p:nvPicPr>
        <p:blipFill>
          <a:blip r:embed="rId3">
            <a:alphaModFix/>
          </a:blip>
          <a:stretch>
            <a:fillRect/>
          </a:stretch>
        </p:blipFill>
        <p:spPr>
          <a:xfrm>
            <a:off x="10232900" y="179900"/>
            <a:ext cx="1657350" cy="1038225"/>
          </a:xfrm>
          <a:prstGeom prst="rect">
            <a:avLst/>
          </a:prstGeom>
          <a:noFill/>
          <a:ln>
            <a:noFill/>
          </a:ln>
        </p:spPr>
      </p:pic>
    </p:spTree>
    <p:extLst>
      <p:ext uri="{BB962C8B-B14F-4D97-AF65-F5344CB8AC3E}">
        <p14:creationId xmlns:p14="http://schemas.microsoft.com/office/powerpoint/2010/main" val="1492733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
          <p:cNvSpPr txBox="1">
            <a:spLocks noGrp="1"/>
          </p:cNvSpPr>
          <p:nvPr>
            <p:ph type="title" idx="4294967295"/>
          </p:nvPr>
        </p:nvSpPr>
        <p:spPr>
          <a:xfrm>
            <a:off x="0" y="2054225"/>
            <a:ext cx="3668713" cy="2759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id="483" name="Google Shape;483;p11" descr="A screenshot of a cell phone&#10;&#10;Description generated with very high confidence"/>
          <p:cNvPicPr preferRelativeResize="0"/>
          <p:nvPr/>
        </p:nvPicPr>
        <p:blipFill rotWithShape="1">
          <a:blip r:embed="rId3">
            <a:alphaModFix/>
          </a:blip>
          <a:srcRect/>
          <a:stretch/>
        </p:blipFill>
        <p:spPr>
          <a:xfrm>
            <a:off x="601133" y="1529680"/>
            <a:ext cx="10625666" cy="4992438"/>
          </a:xfrm>
          <a:prstGeom prst="rect">
            <a:avLst/>
          </a:prstGeom>
          <a:noFill/>
          <a:ln>
            <a:noFill/>
          </a:ln>
        </p:spPr>
      </p:pic>
      <p:sp>
        <p:nvSpPr>
          <p:cNvPr id="484" name="Google Shape;484;p11"/>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Basic concepts: Variables in R</a:t>
            </a:r>
            <a:endParaRPr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651657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47708e5b1a_0_24"/>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0" name="Google Shape;490;g47708e5b1a_0_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91" name="Google Shape;491;g47708e5b1a_0_24"/>
          <p:cNvSpPr txBox="1">
            <a:spLocks noGrp="1"/>
          </p:cNvSpPr>
          <p:nvPr>
            <p:ph type="title"/>
          </p:nvPr>
        </p:nvSpPr>
        <p:spPr>
          <a:xfrm>
            <a:off x="1477250" y="804888"/>
            <a:ext cx="10235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4000"/>
              <a:buFont typeface="Calibri"/>
              <a:buNone/>
            </a:pPr>
            <a:r>
              <a:rPr lang="en-US" sz="4000" dirty="0">
                <a:solidFill>
                  <a:srgbClr val="FFFFFF"/>
                </a:solidFill>
                <a:latin typeface="Avenir Book" panose="02000503020000020003" pitchFamily="2" charset="0"/>
              </a:rPr>
              <a:t>Exercise 2: Data exploration with R</a:t>
            </a:r>
            <a:endParaRPr sz="4000" dirty="0">
              <a:solidFill>
                <a:srgbClr val="FFFFFF"/>
              </a:solidFill>
              <a:latin typeface="Avenir Book" panose="02000503020000020003" pitchFamily="2" charset="0"/>
            </a:endParaRPr>
          </a:p>
        </p:txBody>
      </p:sp>
      <p:pic>
        <p:nvPicPr>
          <p:cNvPr id="492" name="Google Shape;492;g47708e5b1a_0_24"/>
          <p:cNvPicPr preferRelativeResize="0"/>
          <p:nvPr/>
        </p:nvPicPr>
        <p:blipFill>
          <a:blip r:embed="rId4">
            <a:alphaModFix/>
          </a:blip>
          <a:stretch>
            <a:fillRect/>
          </a:stretch>
        </p:blipFill>
        <p:spPr>
          <a:xfrm>
            <a:off x="1065750" y="1050675"/>
            <a:ext cx="1331525" cy="834125"/>
          </a:xfrm>
          <a:prstGeom prst="rect">
            <a:avLst/>
          </a:prstGeom>
          <a:noFill/>
          <a:ln>
            <a:noFill/>
          </a:ln>
        </p:spPr>
      </p:pic>
    </p:spTree>
    <p:extLst>
      <p:ext uri="{BB962C8B-B14F-4D97-AF65-F5344CB8AC3E}">
        <p14:creationId xmlns:p14="http://schemas.microsoft.com/office/powerpoint/2010/main" val="2323191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Read in the data</a:t>
            </a:r>
            <a:endParaRPr b="1">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C5CA5048-D545-D345-8B57-BBF0B57F903E}"/>
              </a:ext>
            </a:extLst>
          </p:cNvPr>
          <p:cNvPicPr>
            <a:picLocks noChangeAspect="1"/>
          </p:cNvPicPr>
          <p:nvPr/>
        </p:nvPicPr>
        <p:blipFill rotWithShape="1">
          <a:blip r:embed="rId3"/>
          <a:srcRect b="18520"/>
          <a:stretch/>
        </p:blipFill>
        <p:spPr>
          <a:xfrm>
            <a:off x="371684" y="2318082"/>
            <a:ext cx="11448631" cy="905178"/>
          </a:xfrm>
          <a:prstGeom prst="rect">
            <a:avLst/>
          </a:prstGeom>
        </p:spPr>
      </p:pic>
    </p:spTree>
    <p:extLst>
      <p:ext uri="{BB962C8B-B14F-4D97-AF65-F5344CB8AC3E}">
        <p14:creationId xmlns:p14="http://schemas.microsoft.com/office/powerpoint/2010/main" val="221712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47708e5b1a_0_41"/>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err="1">
                <a:solidFill>
                  <a:srgbClr val="674EA7"/>
                </a:solidFill>
                <a:latin typeface="Avenir Book" panose="02000503020000020003" pitchFamily="2" charset="0"/>
              </a:rPr>
              <a:t>Visualise</a:t>
            </a:r>
            <a:r>
              <a:rPr lang="en-US" b="1" dirty="0">
                <a:solidFill>
                  <a:srgbClr val="674EA7"/>
                </a:solidFill>
                <a:latin typeface="Avenir Book" panose="02000503020000020003" pitchFamily="2" charset="0"/>
              </a:rPr>
              <a:t> the data</a:t>
            </a:r>
            <a:endParaRPr b="1" dirty="0">
              <a:solidFill>
                <a:srgbClr val="674EA7"/>
              </a:solidFill>
              <a:latin typeface="Avenir Book" panose="02000503020000020003" pitchFamily="2" charset="0"/>
            </a:endParaRPr>
          </a:p>
        </p:txBody>
      </p:sp>
      <p:pic>
        <p:nvPicPr>
          <p:cNvPr id="3" name="Picture 2" descr="Table&#10;&#10;Description automatically generated">
            <a:extLst>
              <a:ext uri="{FF2B5EF4-FFF2-40B4-BE49-F238E27FC236}">
                <a16:creationId xmlns:a16="http://schemas.microsoft.com/office/drawing/2014/main" id="{09C2FA6F-4853-6C46-BD34-A255FFF9857C}"/>
              </a:ext>
            </a:extLst>
          </p:cNvPr>
          <p:cNvPicPr>
            <a:picLocks noChangeAspect="1"/>
          </p:cNvPicPr>
          <p:nvPr/>
        </p:nvPicPr>
        <p:blipFill>
          <a:blip r:embed="rId3"/>
          <a:stretch>
            <a:fillRect/>
          </a:stretch>
        </p:blipFill>
        <p:spPr>
          <a:xfrm>
            <a:off x="1238249" y="2535072"/>
            <a:ext cx="9715500" cy="3556000"/>
          </a:xfrm>
          <a:prstGeom prst="rect">
            <a:avLst/>
          </a:prstGeom>
        </p:spPr>
      </p:pic>
      <p:pic>
        <p:nvPicPr>
          <p:cNvPr id="8" name="Picture 7">
            <a:extLst>
              <a:ext uri="{FF2B5EF4-FFF2-40B4-BE49-F238E27FC236}">
                <a16:creationId xmlns:a16="http://schemas.microsoft.com/office/drawing/2014/main" id="{2DCAA0AB-D6DB-3C4C-9B5A-8736B1C914A7}"/>
              </a:ext>
            </a:extLst>
          </p:cNvPr>
          <p:cNvPicPr>
            <a:picLocks noChangeAspect="1"/>
          </p:cNvPicPr>
          <p:nvPr/>
        </p:nvPicPr>
        <p:blipFill>
          <a:blip r:embed="rId4"/>
          <a:stretch>
            <a:fillRect/>
          </a:stretch>
        </p:blipFill>
        <p:spPr>
          <a:xfrm>
            <a:off x="371684" y="1209372"/>
            <a:ext cx="11448631" cy="1110918"/>
          </a:xfrm>
          <a:prstGeom prst="rect">
            <a:avLst/>
          </a:prstGeom>
        </p:spPr>
      </p:pic>
    </p:spTree>
    <p:extLst>
      <p:ext uri="{BB962C8B-B14F-4D97-AF65-F5344CB8AC3E}">
        <p14:creationId xmlns:p14="http://schemas.microsoft.com/office/powerpoint/2010/main" val="1234729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6293b3d42b_1_31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Exploration of the data</a:t>
            </a:r>
            <a:endParaRPr b="1" dirty="0">
              <a:solidFill>
                <a:srgbClr val="674EA7"/>
              </a:solidFill>
              <a:latin typeface="Avenir Book" panose="02000503020000020003" pitchFamily="2" charset="0"/>
            </a:endParaRPr>
          </a:p>
        </p:txBody>
      </p:sp>
      <p:pic>
        <p:nvPicPr>
          <p:cNvPr id="511" name="Google Shape;511;g6293b3d42b_1_314"/>
          <p:cNvPicPr preferRelativeResize="0"/>
          <p:nvPr/>
        </p:nvPicPr>
        <p:blipFill rotWithShape="1">
          <a:blip r:embed="rId3">
            <a:alphaModFix/>
          </a:blip>
          <a:srcRect l="894"/>
          <a:stretch/>
        </p:blipFill>
        <p:spPr>
          <a:xfrm>
            <a:off x="880110" y="1442775"/>
            <a:ext cx="10270490" cy="1447800"/>
          </a:xfrm>
          <a:prstGeom prst="rect">
            <a:avLst/>
          </a:prstGeom>
          <a:noFill/>
          <a:ln>
            <a:noFill/>
          </a:ln>
        </p:spPr>
      </p:pic>
      <p:pic>
        <p:nvPicPr>
          <p:cNvPr id="512" name="Google Shape;512;g6293b3d42b_1_314"/>
          <p:cNvPicPr preferRelativeResize="0"/>
          <p:nvPr/>
        </p:nvPicPr>
        <p:blipFill rotWithShape="1">
          <a:blip r:embed="rId4">
            <a:alphaModFix/>
          </a:blip>
          <a:srcRect t="9057"/>
          <a:stretch/>
        </p:blipFill>
        <p:spPr>
          <a:xfrm>
            <a:off x="152400" y="3236576"/>
            <a:ext cx="11887200" cy="2848650"/>
          </a:xfrm>
          <a:prstGeom prst="rect">
            <a:avLst/>
          </a:prstGeom>
          <a:noFill/>
          <a:ln>
            <a:noFill/>
          </a:ln>
        </p:spPr>
      </p:pic>
    </p:spTree>
    <p:extLst>
      <p:ext uri="{BB962C8B-B14F-4D97-AF65-F5344CB8AC3E}">
        <p14:creationId xmlns:p14="http://schemas.microsoft.com/office/powerpoint/2010/main" val="3313546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47708e5b1a_0_47"/>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FCE9198C-E58B-B242-A748-190DE1F9F39D}"/>
              </a:ext>
            </a:extLst>
          </p:cNvPr>
          <p:cNvPicPr>
            <a:picLocks noChangeAspect="1"/>
          </p:cNvPicPr>
          <p:nvPr/>
        </p:nvPicPr>
        <p:blipFill>
          <a:blip r:embed="rId3"/>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114979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47708e5b1a_0_47"/>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519" name="Google Shape;519;g47708e5b1a_0_47"/>
          <p:cNvPicPr preferRelativeResize="0"/>
          <p:nvPr/>
        </p:nvPicPr>
        <p:blipFill>
          <a:blip r:embed="rId3">
            <a:alphaModFix/>
          </a:blip>
          <a:stretch>
            <a:fillRect/>
          </a:stretch>
        </p:blipFill>
        <p:spPr>
          <a:xfrm>
            <a:off x="2178625" y="2753775"/>
            <a:ext cx="6822568" cy="3986476"/>
          </a:xfrm>
          <a:prstGeom prst="rect">
            <a:avLst/>
          </a:prstGeom>
          <a:noFill/>
          <a:ln>
            <a:noFill/>
          </a:ln>
        </p:spPr>
      </p:pic>
      <p:pic>
        <p:nvPicPr>
          <p:cNvPr id="3" name="Picture 2">
            <a:extLst>
              <a:ext uri="{FF2B5EF4-FFF2-40B4-BE49-F238E27FC236}">
                <a16:creationId xmlns:a16="http://schemas.microsoft.com/office/drawing/2014/main" id="{FCE9198C-E58B-B242-A748-190DE1F9F39D}"/>
              </a:ext>
            </a:extLst>
          </p:cNvPr>
          <p:cNvPicPr>
            <a:picLocks noChangeAspect="1"/>
          </p:cNvPicPr>
          <p:nvPr/>
        </p:nvPicPr>
        <p:blipFill>
          <a:blip r:embed="rId4"/>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156332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g47708e5b1a_0_56"/>
          <p:cNvSpPr txBox="1"/>
          <p:nvPr/>
        </p:nvSpPr>
        <p:spPr>
          <a:xfrm>
            <a:off x="1402775" y="31346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plot Class vs Age?</a:t>
            </a:r>
            <a:endParaRPr sz="3600" b="1" i="1" dirty="0">
              <a:solidFill>
                <a:srgbClr val="1155CC"/>
              </a:solidFill>
              <a:latin typeface="Avenir Book" panose="02000503020000020003" pitchFamily="2" charset="0"/>
              <a:ea typeface="Calibri"/>
              <a:cs typeface="Calibri"/>
              <a:sym typeface="Calibri"/>
            </a:endParaRPr>
          </a:p>
        </p:txBody>
      </p:sp>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rgbClr val="674EA7"/>
                </a:solidFill>
                <a:latin typeface="Avenir Book" panose="02000503020000020003" pitchFamily="2" charset="0"/>
              </a:rPr>
              <a:t>Plot the data using plot command</a:t>
            </a:r>
            <a:endParaRPr b="1">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22734350-752F-D540-87F5-0477D39A7E0D}"/>
              </a:ext>
            </a:extLst>
          </p:cNvPr>
          <p:cNvPicPr>
            <a:picLocks noChangeAspect="1"/>
          </p:cNvPicPr>
          <p:nvPr/>
        </p:nvPicPr>
        <p:blipFill>
          <a:blip r:embed="rId3"/>
          <a:stretch>
            <a:fillRect/>
          </a:stretch>
        </p:blipFill>
        <p:spPr>
          <a:xfrm>
            <a:off x="725809" y="1442774"/>
            <a:ext cx="9803396" cy="1151835"/>
          </a:xfrm>
          <a:prstGeom prst="rect">
            <a:avLst/>
          </a:prstGeom>
        </p:spPr>
      </p:pic>
    </p:spTree>
    <p:extLst>
      <p:ext uri="{BB962C8B-B14F-4D97-AF65-F5344CB8AC3E}">
        <p14:creationId xmlns:p14="http://schemas.microsoft.com/office/powerpoint/2010/main" val="3392816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22734350-752F-D540-87F5-0477D39A7E0D}"/>
              </a:ext>
            </a:extLst>
          </p:cNvPr>
          <p:cNvPicPr>
            <a:picLocks noChangeAspect="1"/>
          </p:cNvPicPr>
          <p:nvPr/>
        </p:nvPicPr>
        <p:blipFill>
          <a:blip r:embed="rId3"/>
          <a:stretch>
            <a:fillRect/>
          </a:stretch>
        </p:blipFill>
        <p:spPr>
          <a:xfrm>
            <a:off x="725809" y="1442774"/>
            <a:ext cx="9803396" cy="1151835"/>
          </a:xfrm>
          <a:prstGeom prst="rect">
            <a:avLst/>
          </a:prstGeom>
        </p:spPr>
      </p:pic>
      <p:pic>
        <p:nvPicPr>
          <p:cNvPr id="6" name="Picture 5">
            <a:extLst>
              <a:ext uri="{FF2B5EF4-FFF2-40B4-BE49-F238E27FC236}">
                <a16:creationId xmlns:a16="http://schemas.microsoft.com/office/drawing/2014/main" id="{BC69BAF1-1C9F-B44C-A32D-66DC4DDF4B01}"/>
              </a:ext>
            </a:extLst>
          </p:cNvPr>
          <p:cNvPicPr>
            <a:picLocks noChangeAspect="1"/>
          </p:cNvPicPr>
          <p:nvPr/>
        </p:nvPicPr>
        <p:blipFill>
          <a:blip r:embed="rId4"/>
          <a:stretch>
            <a:fillRect/>
          </a:stretch>
        </p:blipFill>
        <p:spPr>
          <a:xfrm>
            <a:off x="725809" y="4263392"/>
            <a:ext cx="10067944" cy="836746"/>
          </a:xfrm>
          <a:prstGeom prst="rect">
            <a:avLst/>
          </a:prstGeom>
        </p:spPr>
      </p:pic>
      <p:sp>
        <p:nvSpPr>
          <p:cNvPr id="9" name="Google Shape;525;g47708e5b1a_0_56">
            <a:extLst>
              <a:ext uri="{FF2B5EF4-FFF2-40B4-BE49-F238E27FC236}">
                <a16:creationId xmlns:a16="http://schemas.microsoft.com/office/drawing/2014/main" id="{B644EB87-E7A8-564B-A387-240EF213E9C9}"/>
              </a:ext>
            </a:extLst>
          </p:cNvPr>
          <p:cNvSpPr txBox="1"/>
          <p:nvPr/>
        </p:nvSpPr>
        <p:spPr>
          <a:xfrm>
            <a:off x="1402775" y="31346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plot Class vs Age?</a:t>
            </a:r>
            <a:endParaRPr sz="3600" b="1" i="1" dirty="0">
              <a:solidFill>
                <a:srgbClr val="1155CC"/>
              </a:solidFill>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806197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6" name="Google Shape;526;g47708e5b1a_0_56"/>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plot command</a:t>
            </a:r>
            <a:endParaRPr b="1" dirty="0">
              <a:solidFill>
                <a:srgbClr val="674EA7"/>
              </a:solidFill>
              <a:latin typeface="Avenir Book" panose="02000503020000020003" pitchFamily="2" charset="0"/>
            </a:endParaRPr>
          </a:p>
        </p:txBody>
      </p:sp>
      <p:pic>
        <p:nvPicPr>
          <p:cNvPr id="8" name="Picture 7">
            <a:extLst>
              <a:ext uri="{FF2B5EF4-FFF2-40B4-BE49-F238E27FC236}">
                <a16:creationId xmlns:a16="http://schemas.microsoft.com/office/drawing/2014/main" id="{24DCFCB7-4C03-5C4D-BEBC-E71B351095DC}"/>
              </a:ext>
            </a:extLst>
          </p:cNvPr>
          <p:cNvPicPr>
            <a:picLocks noChangeAspect="1"/>
          </p:cNvPicPr>
          <p:nvPr/>
        </p:nvPicPr>
        <p:blipFill>
          <a:blip r:embed="rId3"/>
          <a:stretch>
            <a:fillRect/>
          </a:stretch>
        </p:blipFill>
        <p:spPr>
          <a:xfrm>
            <a:off x="575729" y="1442775"/>
            <a:ext cx="10067944" cy="83674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566A8B5C-E456-7646-9910-86DF3B76E777}"/>
              </a:ext>
            </a:extLst>
          </p:cNvPr>
          <p:cNvPicPr>
            <a:picLocks noChangeAspect="1"/>
          </p:cNvPicPr>
          <p:nvPr/>
        </p:nvPicPr>
        <p:blipFill>
          <a:blip r:embed="rId4"/>
          <a:stretch>
            <a:fillRect/>
          </a:stretch>
        </p:blipFill>
        <p:spPr>
          <a:xfrm>
            <a:off x="2706369" y="2602230"/>
            <a:ext cx="5612237" cy="3970020"/>
          </a:xfrm>
          <a:prstGeom prst="rect">
            <a:avLst/>
          </a:prstGeom>
        </p:spPr>
      </p:pic>
    </p:spTree>
    <p:extLst>
      <p:ext uri="{BB962C8B-B14F-4D97-AF65-F5344CB8AC3E}">
        <p14:creationId xmlns:p14="http://schemas.microsoft.com/office/powerpoint/2010/main" val="3809854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6293b3d42b_1_304"/>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 R?</a:t>
            </a:r>
            <a:endParaRPr sz="4800" dirty="0">
              <a:latin typeface="Avenir Book" panose="02000503020000020003" pitchFamily="2" charset="0"/>
            </a:endParaRPr>
          </a:p>
        </p:txBody>
      </p:sp>
      <p:sp>
        <p:nvSpPr>
          <p:cNvPr id="257" name="Google Shape;257;g6293b3d42b_1_304"/>
          <p:cNvSpPr txBox="1"/>
          <p:nvPr/>
        </p:nvSpPr>
        <p:spPr>
          <a:xfrm>
            <a:off x="444700" y="1327900"/>
            <a:ext cx="11363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222222"/>
                </a:solidFill>
                <a:highlight>
                  <a:srgbClr val="FFFFFF"/>
                </a:highlight>
                <a:latin typeface="Avenir Book" panose="02000503020000020003" pitchFamily="2" charset="0"/>
              </a:rPr>
              <a:t>R is a </a:t>
            </a:r>
            <a:r>
              <a:rPr lang="en-US" sz="3600" b="1">
                <a:solidFill>
                  <a:srgbClr val="88398A"/>
                </a:solidFill>
                <a:latin typeface="Avenir Book" panose="02000503020000020003" pitchFamily="2" charset="0"/>
                <a:ea typeface="Helvetica Neue"/>
                <a:cs typeface="Helvetica Neue"/>
                <a:sym typeface="Helvetica Neue"/>
              </a:rPr>
              <a:t>programming language </a:t>
            </a:r>
            <a:r>
              <a:rPr lang="en-US" sz="3600">
                <a:solidFill>
                  <a:srgbClr val="222222"/>
                </a:solidFill>
                <a:highlight>
                  <a:srgbClr val="FFFFFF"/>
                </a:highlight>
                <a:latin typeface="Avenir Book" panose="02000503020000020003" pitchFamily="2" charset="0"/>
              </a:rPr>
              <a:t>and </a:t>
            </a:r>
            <a:r>
              <a:rPr lang="en-US" sz="3600" b="1">
                <a:solidFill>
                  <a:srgbClr val="88398A"/>
                </a:solidFill>
                <a:latin typeface="Avenir Book" panose="02000503020000020003" pitchFamily="2" charset="0"/>
                <a:ea typeface="Helvetica Neue"/>
                <a:cs typeface="Helvetica Neue"/>
                <a:sym typeface="Helvetica Neue"/>
              </a:rPr>
              <a:t>free software  </a:t>
            </a:r>
            <a:r>
              <a:rPr lang="en-US" sz="3600">
                <a:solidFill>
                  <a:srgbClr val="222222"/>
                </a:solidFill>
                <a:highlight>
                  <a:srgbClr val="FFFFFF"/>
                </a:highlight>
                <a:latin typeface="Avenir Book" panose="02000503020000020003" pitchFamily="2" charset="0"/>
              </a:rPr>
              <a:t>environment for </a:t>
            </a:r>
            <a:r>
              <a:rPr lang="en-US" sz="3600" b="1">
                <a:solidFill>
                  <a:srgbClr val="88398A"/>
                </a:solidFill>
                <a:latin typeface="Avenir Book" panose="02000503020000020003" pitchFamily="2" charset="0"/>
                <a:ea typeface="Helvetica Neue"/>
                <a:cs typeface="Helvetica Neue"/>
                <a:sym typeface="Helvetica Neue"/>
              </a:rPr>
              <a:t>statistical computing and graphics</a:t>
            </a:r>
            <a:endParaRPr sz="3600" b="1">
              <a:latin typeface="Avenir Book" panose="02000503020000020003" pitchFamily="2" charset="0"/>
            </a:endParaRPr>
          </a:p>
        </p:txBody>
      </p:sp>
      <p:pic>
        <p:nvPicPr>
          <p:cNvPr id="258" name="Google Shape;258;g6293b3d42b_1_304"/>
          <p:cNvPicPr preferRelativeResize="0"/>
          <p:nvPr/>
        </p:nvPicPr>
        <p:blipFill>
          <a:blip r:embed="rId3">
            <a:alphaModFix/>
          </a:blip>
          <a:stretch>
            <a:fillRect/>
          </a:stretch>
        </p:blipFill>
        <p:spPr>
          <a:xfrm>
            <a:off x="692025" y="3061725"/>
            <a:ext cx="5154950" cy="3092975"/>
          </a:xfrm>
          <a:prstGeom prst="rect">
            <a:avLst/>
          </a:prstGeom>
          <a:noFill/>
          <a:ln>
            <a:noFill/>
          </a:ln>
        </p:spPr>
      </p:pic>
      <p:pic>
        <p:nvPicPr>
          <p:cNvPr id="259" name="Google Shape;259;g6293b3d42b_1_304"/>
          <p:cNvPicPr preferRelativeResize="0"/>
          <p:nvPr/>
        </p:nvPicPr>
        <p:blipFill>
          <a:blip r:embed="rId4">
            <a:alphaModFix/>
          </a:blip>
          <a:stretch>
            <a:fillRect/>
          </a:stretch>
        </p:blipFill>
        <p:spPr>
          <a:xfrm>
            <a:off x="10232900" y="179900"/>
            <a:ext cx="1657350" cy="1038225"/>
          </a:xfrm>
          <a:prstGeom prst="rect">
            <a:avLst/>
          </a:prstGeom>
          <a:noFill/>
          <a:ln>
            <a:noFill/>
          </a:ln>
        </p:spPr>
      </p:pic>
      <p:pic>
        <p:nvPicPr>
          <p:cNvPr id="260" name="Google Shape;260;g6293b3d42b_1_304"/>
          <p:cNvPicPr preferRelativeResize="0"/>
          <p:nvPr/>
        </p:nvPicPr>
        <p:blipFill>
          <a:blip r:embed="rId5">
            <a:alphaModFix/>
          </a:blip>
          <a:stretch>
            <a:fillRect/>
          </a:stretch>
        </p:blipFill>
        <p:spPr>
          <a:xfrm>
            <a:off x="6273913" y="5024175"/>
            <a:ext cx="4590990" cy="1546499"/>
          </a:xfrm>
          <a:prstGeom prst="rect">
            <a:avLst/>
          </a:prstGeom>
          <a:noFill/>
          <a:ln>
            <a:noFill/>
          </a:ln>
        </p:spPr>
      </p:pic>
      <p:pic>
        <p:nvPicPr>
          <p:cNvPr id="261" name="Google Shape;261;g6293b3d42b_1_304"/>
          <p:cNvPicPr preferRelativeResize="0"/>
          <p:nvPr/>
        </p:nvPicPr>
        <p:blipFill>
          <a:blip r:embed="rId6">
            <a:alphaModFix/>
          </a:blip>
          <a:stretch>
            <a:fillRect/>
          </a:stretch>
        </p:blipFill>
        <p:spPr>
          <a:xfrm>
            <a:off x="7366100" y="2735700"/>
            <a:ext cx="2204225" cy="2192325"/>
          </a:xfrm>
          <a:prstGeom prst="rect">
            <a:avLst/>
          </a:prstGeom>
          <a:noFill/>
          <a:ln>
            <a:noFill/>
          </a:ln>
        </p:spPr>
      </p:pic>
    </p:spTree>
    <p:extLst>
      <p:ext uri="{BB962C8B-B14F-4D97-AF65-F5344CB8AC3E}">
        <p14:creationId xmlns:p14="http://schemas.microsoft.com/office/powerpoint/2010/main" val="414458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3" name="Picture 2">
            <a:extLst>
              <a:ext uri="{FF2B5EF4-FFF2-40B4-BE49-F238E27FC236}">
                <a16:creationId xmlns:a16="http://schemas.microsoft.com/office/drawing/2014/main" id="{B5795409-6CE0-3549-BB06-A46039C3A7CB}"/>
              </a:ext>
            </a:extLst>
          </p:cNvPr>
          <p:cNvPicPr>
            <a:picLocks noChangeAspect="1"/>
          </p:cNvPicPr>
          <p:nvPr/>
        </p:nvPicPr>
        <p:blipFill>
          <a:blip r:embed="rId3"/>
          <a:stretch>
            <a:fillRect/>
          </a:stretch>
        </p:blipFill>
        <p:spPr>
          <a:xfrm>
            <a:off x="692568" y="1442774"/>
            <a:ext cx="10385183" cy="118612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FDA47DB1-5837-ED4B-B88F-C1DDBA9E9CA2}"/>
              </a:ext>
            </a:extLst>
          </p:cNvPr>
          <p:cNvPicPr>
            <a:picLocks noChangeAspect="1"/>
          </p:cNvPicPr>
          <p:nvPr/>
        </p:nvPicPr>
        <p:blipFill>
          <a:blip r:embed="rId4"/>
          <a:stretch>
            <a:fillRect/>
          </a:stretch>
        </p:blipFill>
        <p:spPr>
          <a:xfrm>
            <a:off x="692568" y="3676652"/>
            <a:ext cx="6950836" cy="2438398"/>
          </a:xfrm>
          <a:prstGeom prst="rect">
            <a:avLst/>
          </a:prstGeom>
        </p:spPr>
      </p:pic>
      <p:sp>
        <p:nvSpPr>
          <p:cNvPr id="6" name="Google Shape;539;g47708e5b1a_0_84">
            <a:extLst>
              <a:ext uri="{FF2B5EF4-FFF2-40B4-BE49-F238E27FC236}">
                <a16:creationId xmlns:a16="http://schemas.microsoft.com/office/drawing/2014/main" id="{BE865541-8833-474C-956B-712D374E8FBF}"/>
              </a:ext>
            </a:extLst>
          </p:cNvPr>
          <p:cNvSpPr txBox="1">
            <a:spLocks/>
          </p:cNvSpPr>
          <p:nvPr/>
        </p:nvSpPr>
        <p:spPr>
          <a:xfrm>
            <a:off x="575728" y="117075"/>
            <a:ext cx="11037151" cy="13257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en-US" b="1">
                <a:solidFill>
                  <a:srgbClr val="674EA7"/>
                </a:solidFill>
                <a:latin typeface="Avenir Book" panose="02000503020000020003" pitchFamily="2" charset="0"/>
              </a:rPr>
              <a:t>Summarize main epidemiological variables</a:t>
            </a:r>
            <a:endParaRPr lang="en-US"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121469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8" y="117075"/>
            <a:ext cx="11037151"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Summarize main epidemiological variables</a:t>
            </a:r>
            <a:endParaRPr b="1" dirty="0">
              <a:solidFill>
                <a:srgbClr val="674EA7"/>
              </a:solidFill>
              <a:latin typeface="Avenir Book" panose="02000503020000020003" pitchFamily="2" charset="0"/>
            </a:endParaRPr>
          </a:p>
        </p:txBody>
      </p:sp>
      <p:sp>
        <p:nvSpPr>
          <p:cNvPr id="6" name="Google Shape;525;g47708e5b1a_0_56">
            <a:extLst>
              <a:ext uri="{FF2B5EF4-FFF2-40B4-BE49-F238E27FC236}">
                <a16:creationId xmlns:a16="http://schemas.microsoft.com/office/drawing/2014/main" id="{BD2B5123-EDDC-274C-A1A7-20DD69A18825}"/>
              </a:ext>
            </a:extLst>
          </p:cNvPr>
          <p:cNvSpPr txBox="1"/>
          <p:nvPr/>
        </p:nvSpPr>
        <p:spPr>
          <a:xfrm>
            <a:off x="1208400" y="14547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summarize age?</a:t>
            </a:r>
            <a:endParaRPr sz="3600" b="1" i="1" dirty="0">
              <a:solidFill>
                <a:srgbClr val="1155CC"/>
              </a:solidFill>
              <a:latin typeface="Avenir Book" panose="02000503020000020003" pitchFamily="2" charset="0"/>
              <a:ea typeface="Calibri"/>
              <a:cs typeface="Calibri"/>
              <a:sym typeface="Calibri"/>
            </a:endParaRPr>
          </a:p>
        </p:txBody>
      </p:sp>
    </p:spTree>
    <p:extLst>
      <p:ext uri="{BB962C8B-B14F-4D97-AF65-F5344CB8AC3E}">
        <p14:creationId xmlns:p14="http://schemas.microsoft.com/office/powerpoint/2010/main" val="254641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6" name="Google Shape;525;g47708e5b1a_0_56">
            <a:extLst>
              <a:ext uri="{FF2B5EF4-FFF2-40B4-BE49-F238E27FC236}">
                <a16:creationId xmlns:a16="http://schemas.microsoft.com/office/drawing/2014/main" id="{BD2B5123-EDDC-274C-A1A7-20DD69A18825}"/>
              </a:ext>
            </a:extLst>
          </p:cNvPr>
          <p:cNvSpPr txBox="1"/>
          <p:nvPr/>
        </p:nvSpPr>
        <p:spPr>
          <a:xfrm>
            <a:off x="1208400" y="1454700"/>
            <a:ext cx="97752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i="1" dirty="0">
                <a:solidFill>
                  <a:srgbClr val="1155CC"/>
                </a:solidFill>
                <a:latin typeface="Avenir Book" panose="02000503020000020003" pitchFamily="2" charset="0"/>
                <a:ea typeface="Calibri"/>
                <a:cs typeface="Calibri"/>
                <a:sym typeface="Calibri"/>
              </a:rPr>
              <a:t>Exercise: How do you summarize age?</a:t>
            </a:r>
            <a:endParaRPr sz="3600" b="1" i="1" dirty="0">
              <a:solidFill>
                <a:srgbClr val="1155CC"/>
              </a:solidFill>
              <a:latin typeface="Avenir Book" panose="02000503020000020003" pitchFamily="2" charset="0"/>
              <a:ea typeface="Calibri"/>
              <a:cs typeface="Calibri"/>
              <a:sym typeface="Calibri"/>
            </a:endParaRPr>
          </a:p>
        </p:txBody>
      </p:sp>
      <p:pic>
        <p:nvPicPr>
          <p:cNvPr id="4" name="Picture 3" descr="Text&#10;&#10;Description automatically generated with medium confidence">
            <a:extLst>
              <a:ext uri="{FF2B5EF4-FFF2-40B4-BE49-F238E27FC236}">
                <a16:creationId xmlns:a16="http://schemas.microsoft.com/office/drawing/2014/main" id="{FD1BE538-85D2-9742-8F20-A8D6CD13E56C}"/>
              </a:ext>
            </a:extLst>
          </p:cNvPr>
          <p:cNvPicPr>
            <a:picLocks noChangeAspect="1"/>
          </p:cNvPicPr>
          <p:nvPr/>
        </p:nvPicPr>
        <p:blipFill>
          <a:blip r:embed="rId3"/>
          <a:stretch>
            <a:fillRect/>
          </a:stretch>
        </p:blipFill>
        <p:spPr>
          <a:xfrm>
            <a:off x="765810" y="3201670"/>
            <a:ext cx="9172142" cy="1416050"/>
          </a:xfrm>
          <a:prstGeom prst="rect">
            <a:avLst/>
          </a:prstGeom>
        </p:spPr>
      </p:pic>
      <p:sp>
        <p:nvSpPr>
          <p:cNvPr id="5" name="Google Shape;539;g47708e5b1a_0_84">
            <a:extLst>
              <a:ext uri="{FF2B5EF4-FFF2-40B4-BE49-F238E27FC236}">
                <a16:creationId xmlns:a16="http://schemas.microsoft.com/office/drawing/2014/main" id="{4E74276E-65D5-D946-8081-A93FF7528177}"/>
              </a:ext>
            </a:extLst>
          </p:cNvPr>
          <p:cNvSpPr txBox="1">
            <a:spLocks/>
          </p:cNvSpPr>
          <p:nvPr/>
        </p:nvSpPr>
        <p:spPr>
          <a:xfrm>
            <a:off x="575728" y="117075"/>
            <a:ext cx="11037151" cy="13257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en-US" b="1">
                <a:solidFill>
                  <a:srgbClr val="674EA7"/>
                </a:solidFill>
                <a:latin typeface="Avenir Book" panose="02000503020000020003" pitchFamily="2" charset="0"/>
              </a:rPr>
              <a:t>Summarize main epidemiological variables</a:t>
            </a:r>
            <a:endParaRPr lang="en-US" b="1" dirty="0">
              <a:solidFill>
                <a:srgbClr val="674EA7"/>
              </a:solidFill>
              <a:latin typeface="Avenir Book" panose="02000503020000020003" pitchFamily="2" charset="0"/>
            </a:endParaRPr>
          </a:p>
        </p:txBody>
      </p:sp>
    </p:spTree>
    <p:extLst>
      <p:ext uri="{BB962C8B-B14F-4D97-AF65-F5344CB8AC3E}">
        <p14:creationId xmlns:p14="http://schemas.microsoft.com/office/powerpoint/2010/main" val="23838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a </a:t>
            </a:r>
            <a:r>
              <a:rPr lang="en-US" b="1" dirty="0" err="1">
                <a:solidFill>
                  <a:srgbClr val="674EA7"/>
                </a:solidFill>
                <a:latin typeface="Avenir Book" panose="02000503020000020003" pitchFamily="2" charset="0"/>
              </a:rPr>
              <a:t>barplot</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B94CD19D-1334-CC4B-B0D5-FD410010537A}"/>
              </a:ext>
            </a:extLst>
          </p:cNvPr>
          <p:cNvPicPr>
            <a:picLocks noChangeAspect="1"/>
          </p:cNvPicPr>
          <p:nvPr/>
        </p:nvPicPr>
        <p:blipFill>
          <a:blip r:embed="rId3"/>
          <a:stretch>
            <a:fillRect/>
          </a:stretch>
        </p:blipFill>
        <p:spPr>
          <a:xfrm>
            <a:off x="695960" y="1442774"/>
            <a:ext cx="10913192" cy="1243275"/>
          </a:xfrm>
          <a:prstGeom prst="rect">
            <a:avLst/>
          </a:prstGeom>
        </p:spPr>
      </p:pic>
    </p:spTree>
    <p:extLst>
      <p:ext uri="{BB962C8B-B14F-4D97-AF65-F5344CB8AC3E}">
        <p14:creationId xmlns:p14="http://schemas.microsoft.com/office/powerpoint/2010/main" val="2115030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a </a:t>
            </a:r>
            <a:r>
              <a:rPr lang="en-US" b="1" dirty="0" err="1">
                <a:solidFill>
                  <a:srgbClr val="674EA7"/>
                </a:solidFill>
                <a:latin typeface="Avenir Book" panose="02000503020000020003" pitchFamily="2" charset="0"/>
              </a:rPr>
              <a:t>barplot</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B94CD19D-1334-CC4B-B0D5-FD410010537A}"/>
              </a:ext>
            </a:extLst>
          </p:cNvPr>
          <p:cNvPicPr>
            <a:picLocks noChangeAspect="1"/>
          </p:cNvPicPr>
          <p:nvPr/>
        </p:nvPicPr>
        <p:blipFill>
          <a:blip r:embed="rId3"/>
          <a:stretch>
            <a:fillRect/>
          </a:stretch>
        </p:blipFill>
        <p:spPr>
          <a:xfrm>
            <a:off x="695960" y="1442774"/>
            <a:ext cx="10913192" cy="1243275"/>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EC993BD2-7E8C-BC43-B746-89916274582D}"/>
              </a:ext>
            </a:extLst>
          </p:cNvPr>
          <p:cNvPicPr>
            <a:picLocks noChangeAspect="1"/>
          </p:cNvPicPr>
          <p:nvPr/>
        </p:nvPicPr>
        <p:blipFill>
          <a:blip r:embed="rId4"/>
          <a:stretch>
            <a:fillRect/>
          </a:stretch>
        </p:blipFill>
        <p:spPr>
          <a:xfrm>
            <a:off x="3202582" y="3181296"/>
            <a:ext cx="5261894" cy="3242364"/>
          </a:xfrm>
          <a:prstGeom prst="rect">
            <a:avLst/>
          </a:prstGeom>
        </p:spPr>
      </p:pic>
    </p:spTree>
    <p:extLst>
      <p:ext uri="{BB962C8B-B14F-4D97-AF65-F5344CB8AC3E}">
        <p14:creationId xmlns:p14="http://schemas.microsoft.com/office/powerpoint/2010/main" val="122117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pie charts</a:t>
            </a:r>
            <a:endParaRPr b="1" dirty="0">
              <a:solidFill>
                <a:srgbClr val="674EA7"/>
              </a:solidFill>
              <a:latin typeface="Avenir Book" panose="02000503020000020003" pitchFamily="2" charset="0"/>
            </a:endParaRPr>
          </a:p>
        </p:txBody>
      </p:sp>
      <p:pic>
        <p:nvPicPr>
          <p:cNvPr id="3" name="Picture 2" descr="Text&#10;&#10;Description automatically generated">
            <a:extLst>
              <a:ext uri="{FF2B5EF4-FFF2-40B4-BE49-F238E27FC236}">
                <a16:creationId xmlns:a16="http://schemas.microsoft.com/office/drawing/2014/main" id="{5E51C66B-583C-6B4E-9C0A-0D42E7145E1F}"/>
              </a:ext>
            </a:extLst>
          </p:cNvPr>
          <p:cNvPicPr>
            <a:picLocks noChangeAspect="1"/>
          </p:cNvPicPr>
          <p:nvPr/>
        </p:nvPicPr>
        <p:blipFill>
          <a:blip r:embed="rId3"/>
          <a:stretch>
            <a:fillRect/>
          </a:stretch>
        </p:blipFill>
        <p:spPr>
          <a:xfrm>
            <a:off x="575729" y="1442775"/>
            <a:ext cx="10261600" cy="1638300"/>
          </a:xfrm>
          <a:prstGeom prst="rect">
            <a:avLst/>
          </a:prstGeom>
        </p:spPr>
      </p:pic>
    </p:spTree>
    <p:extLst>
      <p:ext uri="{BB962C8B-B14F-4D97-AF65-F5344CB8AC3E}">
        <p14:creationId xmlns:p14="http://schemas.microsoft.com/office/powerpoint/2010/main" val="389914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47708e5b1a_0_84"/>
          <p:cNvSpPr txBox="1">
            <a:spLocks noGrp="1"/>
          </p:cNvSpPr>
          <p:nvPr>
            <p:ph type="title" idx="4294967295"/>
          </p:nvPr>
        </p:nvSpPr>
        <p:spPr>
          <a:xfrm>
            <a:off x="575729" y="1170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data using pie charts</a:t>
            </a:r>
            <a:endParaRPr b="1" dirty="0">
              <a:solidFill>
                <a:srgbClr val="674EA7"/>
              </a:solidFill>
              <a:latin typeface="Avenir Book" panose="02000503020000020003" pitchFamily="2" charset="0"/>
            </a:endParaRPr>
          </a:p>
        </p:txBody>
      </p:sp>
      <p:pic>
        <p:nvPicPr>
          <p:cNvPr id="5" name="Google Shape;576;g47708e5b1a_0_129">
            <a:extLst>
              <a:ext uri="{FF2B5EF4-FFF2-40B4-BE49-F238E27FC236}">
                <a16:creationId xmlns:a16="http://schemas.microsoft.com/office/drawing/2014/main" id="{CD3BB36F-A98E-594D-A99B-3AC22E444A8A}"/>
              </a:ext>
            </a:extLst>
          </p:cNvPr>
          <p:cNvPicPr preferRelativeResize="0"/>
          <p:nvPr/>
        </p:nvPicPr>
        <p:blipFill>
          <a:blip r:embed="rId3">
            <a:alphaModFix/>
          </a:blip>
          <a:stretch>
            <a:fillRect/>
          </a:stretch>
        </p:blipFill>
        <p:spPr>
          <a:xfrm>
            <a:off x="4105388" y="3991800"/>
            <a:ext cx="3981224" cy="2561400"/>
          </a:xfrm>
          <a:prstGeom prst="rect">
            <a:avLst/>
          </a:prstGeom>
          <a:noFill/>
          <a:ln>
            <a:noFill/>
          </a:ln>
        </p:spPr>
      </p:pic>
      <p:pic>
        <p:nvPicPr>
          <p:cNvPr id="7" name="Picture 6">
            <a:extLst>
              <a:ext uri="{FF2B5EF4-FFF2-40B4-BE49-F238E27FC236}">
                <a16:creationId xmlns:a16="http://schemas.microsoft.com/office/drawing/2014/main" id="{4150250D-EF43-C249-A67B-930F27FE82F4}"/>
              </a:ext>
            </a:extLst>
          </p:cNvPr>
          <p:cNvPicPr>
            <a:picLocks noChangeAspect="1"/>
          </p:cNvPicPr>
          <p:nvPr/>
        </p:nvPicPr>
        <p:blipFill>
          <a:blip r:embed="rId4"/>
          <a:stretch>
            <a:fillRect/>
          </a:stretch>
        </p:blipFill>
        <p:spPr>
          <a:xfrm>
            <a:off x="575729" y="1442775"/>
            <a:ext cx="10261600" cy="1638300"/>
          </a:xfrm>
          <a:prstGeom prst="rect">
            <a:avLst/>
          </a:prstGeom>
        </p:spPr>
      </p:pic>
    </p:spTree>
    <p:extLst>
      <p:ext uri="{BB962C8B-B14F-4D97-AF65-F5344CB8AC3E}">
        <p14:creationId xmlns:p14="http://schemas.microsoft.com/office/powerpoint/2010/main" val="1423581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g6293b3d42b_1_81" descr="Magnifier Free Stock Photo - Public Domain Pictures"/>
          <p:cNvPicPr preferRelativeResize="0"/>
          <p:nvPr/>
        </p:nvPicPr>
        <p:blipFill rotWithShape="1">
          <a:blip r:embed="rId3">
            <a:alphaModFix/>
          </a:blip>
          <a:srcRect b="18719"/>
          <a:stretch/>
        </p:blipFill>
        <p:spPr>
          <a:xfrm>
            <a:off x="3527982" y="442527"/>
            <a:ext cx="1401509" cy="1170757"/>
          </a:xfrm>
          <a:prstGeom prst="rect">
            <a:avLst/>
          </a:prstGeom>
          <a:noFill/>
          <a:ln>
            <a:noFill/>
          </a:ln>
        </p:spPr>
      </p:pic>
      <p:sp>
        <p:nvSpPr>
          <p:cNvPr id="562" name="Google Shape;562;g6293b3d42b_1_8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1</a:t>
            </a:r>
            <a:endParaRPr>
              <a:latin typeface="Oswald Regular"/>
              <a:ea typeface="Oswald Regular"/>
              <a:cs typeface="Oswald Regular"/>
              <a:sym typeface="Oswald Regular"/>
            </a:endParaRPr>
          </a:p>
        </p:txBody>
      </p:sp>
      <p:sp>
        <p:nvSpPr>
          <p:cNvPr id="563" name="Google Shape;563;g6293b3d42b_1_81"/>
          <p:cNvSpPr/>
          <p:nvPr/>
        </p:nvSpPr>
        <p:spPr>
          <a:xfrm>
            <a:off x="0" y="30750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a:solidFill>
                  <a:schemeClr val="dk1"/>
                </a:solidFill>
                <a:latin typeface="Avenir"/>
                <a:ea typeface="Avenir"/>
                <a:cs typeface="Avenir"/>
                <a:sym typeface="Avenir"/>
              </a:rPr>
              <a:t>What illness do you think the students have?</a:t>
            </a:r>
            <a:endParaRPr b="1"/>
          </a:p>
        </p:txBody>
      </p:sp>
      <p:sp>
        <p:nvSpPr>
          <p:cNvPr id="564" name="Google Shape;564;g6293b3d42b_1_81"/>
          <p:cNvSpPr/>
          <p:nvPr/>
        </p:nvSpPr>
        <p:spPr>
          <a:xfrm>
            <a:off x="3527982" y="3782943"/>
            <a:ext cx="4757100" cy="55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b="0" i="0" u="none" strike="noStrike" cap="none">
                <a:solidFill>
                  <a:schemeClr val="dk1"/>
                </a:solidFill>
                <a:latin typeface="Avenir"/>
                <a:ea typeface="Avenir"/>
                <a:cs typeface="Avenir"/>
                <a:sym typeface="Avenir"/>
              </a:rPr>
              <a:t>(20 mins)</a:t>
            </a:r>
            <a:endParaRPr/>
          </a:p>
        </p:txBody>
      </p:sp>
    </p:spTree>
    <p:extLst>
      <p:ext uri="{BB962C8B-B14F-4D97-AF65-F5344CB8AC3E}">
        <p14:creationId xmlns:p14="http://schemas.microsoft.com/office/powerpoint/2010/main" val="572877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10" name="Picture 9">
            <a:extLst>
              <a:ext uri="{FF2B5EF4-FFF2-40B4-BE49-F238E27FC236}">
                <a16:creationId xmlns:a16="http://schemas.microsoft.com/office/drawing/2014/main" id="{9F7E8F91-4CA4-564A-98E4-91A2C55F8EAE}"/>
              </a:ext>
            </a:extLst>
          </p:cNvPr>
          <p:cNvPicPr>
            <a:picLocks noChangeAspect="1"/>
          </p:cNvPicPr>
          <p:nvPr/>
        </p:nvPicPr>
        <p:blipFill>
          <a:blip r:embed="rId3"/>
          <a:stretch>
            <a:fillRect/>
          </a:stretch>
        </p:blipFill>
        <p:spPr>
          <a:xfrm>
            <a:off x="240990" y="2233871"/>
            <a:ext cx="11887200" cy="1712469"/>
          </a:xfrm>
          <a:prstGeom prst="rect">
            <a:avLst/>
          </a:prstGeom>
        </p:spPr>
      </p:pic>
      <p:sp>
        <p:nvSpPr>
          <p:cNvPr id="570" name="Google Shape;570;g47708e5b1a_0_129"/>
          <p:cNvSpPr txBox="1"/>
          <p:nvPr/>
        </p:nvSpPr>
        <p:spPr>
          <a:xfrm>
            <a:off x="653175" y="1710800"/>
            <a:ext cx="112260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3C78D8"/>
                </a:solidFill>
                <a:latin typeface="Avenir Book" panose="02000503020000020003" pitchFamily="2" charset="0"/>
                <a:ea typeface="Calibri"/>
                <a:cs typeface="Calibri"/>
                <a:sym typeface="Calibri"/>
              </a:rPr>
              <a:t>Replace</a:t>
            </a:r>
            <a:r>
              <a:rPr lang="en-US" sz="2800" dirty="0">
                <a:solidFill>
                  <a:srgbClr val="3C78D8"/>
                </a:solidFill>
                <a:latin typeface="Calibri"/>
                <a:ea typeface="Calibri"/>
                <a:cs typeface="Calibri"/>
                <a:sym typeface="Calibri"/>
              </a:rPr>
              <a:t> the symptoms “chills” with all other symptoms</a:t>
            </a:r>
            <a:endParaRPr sz="2800" dirty="0">
              <a:solidFill>
                <a:srgbClr val="3C78D8"/>
              </a:solidFill>
              <a:latin typeface="Calibri"/>
              <a:ea typeface="Calibri"/>
              <a:cs typeface="Calibri"/>
              <a:sym typeface="Calibri"/>
            </a:endParaRPr>
          </a:p>
        </p:txBody>
      </p:sp>
      <p:sp>
        <p:nvSpPr>
          <p:cNvPr id="571" name="Google Shape;571;g47708e5b1a_0_129"/>
          <p:cNvSpPr txBox="1"/>
          <p:nvPr/>
        </p:nvSpPr>
        <p:spPr>
          <a:xfrm>
            <a:off x="2363925" y="3214250"/>
            <a:ext cx="8658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2" name="Google Shape;572;g47708e5b1a_0_129"/>
          <p:cNvSpPr txBox="1"/>
          <p:nvPr/>
        </p:nvSpPr>
        <p:spPr>
          <a:xfrm>
            <a:off x="2381250" y="3582350"/>
            <a:ext cx="8658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3" name="Google Shape;573;g47708e5b1a_0_129"/>
          <p:cNvSpPr txBox="1"/>
          <p:nvPr/>
        </p:nvSpPr>
        <p:spPr>
          <a:xfrm>
            <a:off x="8915735" y="3214250"/>
            <a:ext cx="11805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4" name="Google Shape;574;g47708e5b1a_0_129"/>
          <p:cNvSpPr txBox="1"/>
          <p:nvPr/>
        </p:nvSpPr>
        <p:spPr>
          <a:xfrm>
            <a:off x="9376050" y="3552000"/>
            <a:ext cx="1180500" cy="3636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75" name="Google Shape;575;g47708e5b1a_0_129"/>
          <p:cNvSpPr txBox="1">
            <a:spLocks noGrp="1"/>
          </p:cNvSpPr>
          <p:nvPr>
            <p:ph type="title" idx="4294967295"/>
          </p:nvPr>
        </p:nvSpPr>
        <p:spPr>
          <a:xfrm>
            <a:off x="170175" y="143450"/>
            <a:ext cx="118824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Discover all symptoms using pie plots</a:t>
            </a:r>
            <a:endParaRPr dirty="0">
              <a:latin typeface="Oswald Regular"/>
              <a:ea typeface="Oswald Regular"/>
              <a:cs typeface="Oswald Regular"/>
              <a:sym typeface="Oswald Regular"/>
            </a:endParaRPr>
          </a:p>
        </p:txBody>
      </p:sp>
      <p:pic>
        <p:nvPicPr>
          <p:cNvPr id="576" name="Google Shape;576;g47708e5b1a_0_129"/>
          <p:cNvPicPr preferRelativeResize="0"/>
          <p:nvPr/>
        </p:nvPicPr>
        <p:blipFill>
          <a:blip r:embed="rId4">
            <a:alphaModFix/>
          </a:blip>
          <a:stretch>
            <a:fillRect/>
          </a:stretch>
        </p:blipFill>
        <p:spPr>
          <a:xfrm>
            <a:off x="4105388" y="3991800"/>
            <a:ext cx="3981224" cy="2561400"/>
          </a:xfrm>
          <a:prstGeom prst="rect">
            <a:avLst/>
          </a:prstGeom>
          <a:noFill/>
          <a:ln>
            <a:noFill/>
          </a:ln>
        </p:spPr>
      </p:pic>
    </p:spTree>
    <p:extLst>
      <p:ext uri="{BB962C8B-B14F-4D97-AF65-F5344CB8AC3E}">
        <p14:creationId xmlns:p14="http://schemas.microsoft.com/office/powerpoint/2010/main" val="3050161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6293b76993_0_5"/>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SYMPTOMS?</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2549246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6293b3d42b_1_181"/>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Why learn R?</a:t>
            </a:r>
            <a:endParaRPr sz="4800" dirty="0">
              <a:latin typeface="Avenir Book" panose="02000503020000020003" pitchFamily="2" charset="0"/>
            </a:endParaRPr>
          </a:p>
        </p:txBody>
      </p:sp>
      <p:sp>
        <p:nvSpPr>
          <p:cNvPr id="267" name="Google Shape;267;g6293b3d42b_1_181"/>
          <p:cNvSpPr txBox="1">
            <a:spLocks noGrp="1"/>
          </p:cNvSpPr>
          <p:nvPr>
            <p:ph type="subTitle" idx="1"/>
          </p:nvPr>
        </p:nvSpPr>
        <p:spPr>
          <a:xfrm>
            <a:off x="621200" y="4443125"/>
            <a:ext cx="6137400" cy="1762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Who uses R ? </a:t>
            </a:r>
            <a:endParaRPr sz="3600" b="1">
              <a:latin typeface="Avenir Book" panose="02000503020000020003" pitchFamily="2" charset="0"/>
            </a:endParaRPr>
          </a:p>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Academics and Industry </a:t>
            </a:r>
            <a:endParaRPr sz="3600" b="1">
              <a:latin typeface="Avenir Book" panose="02000503020000020003" pitchFamily="2" charset="0"/>
            </a:endParaRPr>
          </a:p>
        </p:txBody>
      </p:sp>
      <p:pic>
        <p:nvPicPr>
          <p:cNvPr id="268" name="Google Shape;268;g6293b3d42b_1_181"/>
          <p:cNvPicPr preferRelativeResize="0"/>
          <p:nvPr/>
        </p:nvPicPr>
        <p:blipFill>
          <a:blip r:embed="rId3">
            <a:alphaModFix/>
          </a:blip>
          <a:stretch>
            <a:fillRect/>
          </a:stretch>
        </p:blipFill>
        <p:spPr>
          <a:xfrm>
            <a:off x="6585150" y="4045225"/>
            <a:ext cx="4537075" cy="2365900"/>
          </a:xfrm>
          <a:prstGeom prst="rect">
            <a:avLst/>
          </a:prstGeom>
          <a:noFill/>
          <a:ln>
            <a:noFill/>
          </a:ln>
        </p:spPr>
      </p:pic>
      <p:grpSp>
        <p:nvGrpSpPr>
          <p:cNvPr id="269" name="Google Shape;269;g6293b3d42b_1_181"/>
          <p:cNvGrpSpPr/>
          <p:nvPr/>
        </p:nvGrpSpPr>
        <p:grpSpPr>
          <a:xfrm>
            <a:off x="1191563" y="1652525"/>
            <a:ext cx="9808875" cy="1857900"/>
            <a:chOff x="780725" y="3708225"/>
            <a:chExt cx="9808875" cy="1857900"/>
          </a:xfrm>
        </p:grpSpPr>
        <p:sp>
          <p:nvSpPr>
            <p:cNvPr id="270" name="Google Shape;270;g6293b3d42b_1_181"/>
            <p:cNvSpPr/>
            <p:nvPr/>
          </p:nvSpPr>
          <p:spPr>
            <a:xfrm>
              <a:off x="780725" y="3708225"/>
              <a:ext cx="1971300" cy="18579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Avenir Book" panose="02000503020000020003" pitchFamily="2" charset="0"/>
                </a:rPr>
                <a:t>R is free and open source</a:t>
              </a:r>
              <a:endParaRPr sz="2400" dirty="0">
                <a:latin typeface="Avenir Book" panose="02000503020000020003" pitchFamily="2" charset="0"/>
              </a:endParaRPr>
            </a:p>
          </p:txBody>
        </p:sp>
        <p:sp>
          <p:nvSpPr>
            <p:cNvPr id="271" name="Google Shape;271;g6293b3d42b_1_181"/>
            <p:cNvSpPr/>
            <p:nvPr/>
          </p:nvSpPr>
          <p:spPr>
            <a:xfrm>
              <a:off x="3393250" y="3708225"/>
              <a:ext cx="1971300" cy="18579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Learning R is fun and easy</a:t>
              </a:r>
              <a:endParaRPr sz="2400">
                <a:latin typeface="Avenir Book" panose="02000503020000020003" pitchFamily="2" charset="0"/>
              </a:endParaRPr>
            </a:p>
          </p:txBody>
        </p:sp>
        <p:sp>
          <p:nvSpPr>
            <p:cNvPr id="272" name="Google Shape;272;g6293b3d42b_1_181"/>
            <p:cNvSpPr/>
            <p:nvPr/>
          </p:nvSpPr>
          <p:spPr>
            <a:xfrm>
              <a:off x="6005775" y="3708225"/>
              <a:ext cx="1971300" cy="1857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Lots of Libraries</a:t>
              </a:r>
              <a:endParaRPr sz="2400">
                <a:latin typeface="Avenir Book" panose="02000503020000020003" pitchFamily="2" charset="0"/>
              </a:endParaRPr>
            </a:p>
          </p:txBody>
        </p:sp>
        <p:sp>
          <p:nvSpPr>
            <p:cNvPr id="273" name="Google Shape;273;g6293b3d42b_1_181"/>
            <p:cNvSpPr/>
            <p:nvPr/>
          </p:nvSpPr>
          <p:spPr>
            <a:xfrm>
              <a:off x="8618300" y="3708225"/>
              <a:ext cx="1971300" cy="18579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venir Book" panose="02000503020000020003" pitchFamily="2" charset="0"/>
                </a:rPr>
                <a:t>Want the coolest job?</a:t>
              </a:r>
              <a:endParaRPr sz="2400">
                <a:latin typeface="Avenir Book" panose="02000503020000020003" pitchFamily="2" charset="0"/>
              </a:endParaRPr>
            </a:p>
          </p:txBody>
        </p:sp>
      </p:grpSp>
    </p:spTree>
    <p:extLst>
      <p:ext uri="{BB962C8B-B14F-4D97-AF65-F5344CB8AC3E}">
        <p14:creationId xmlns:p14="http://schemas.microsoft.com/office/powerpoint/2010/main" val="1035743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6293b3d42b_8_181"/>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SYMPTOMS?</a:t>
            </a:r>
            <a:endParaRPr>
              <a:latin typeface="Oswald Regular"/>
              <a:ea typeface="Oswald Regular"/>
              <a:cs typeface="Oswald Regular"/>
              <a:sym typeface="Oswald Regular"/>
            </a:endParaRPr>
          </a:p>
        </p:txBody>
      </p:sp>
      <p:sp>
        <p:nvSpPr>
          <p:cNvPr id="589" name="Google Shape;589;g6293b3d42b_8_181"/>
          <p:cNvSpPr/>
          <p:nvPr/>
        </p:nvSpPr>
        <p:spPr>
          <a:xfrm>
            <a:off x="388700" y="1874325"/>
            <a:ext cx="49530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venir"/>
                <a:ea typeface="Avenir"/>
                <a:cs typeface="Avenir"/>
                <a:sym typeface="Avenir"/>
              </a:rPr>
              <a:t>Chills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Bloody stools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Abdominal cramps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Nausea</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Vomiting</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Dizzinness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Fever</a:t>
            </a: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p:txBody>
      </p:sp>
      <p:sp>
        <p:nvSpPr>
          <p:cNvPr id="590" name="Google Shape;590;g6293b3d42b_8_181"/>
          <p:cNvSpPr/>
          <p:nvPr/>
        </p:nvSpPr>
        <p:spPr>
          <a:xfrm>
            <a:off x="6394625" y="1874325"/>
            <a:ext cx="55857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venir"/>
                <a:ea typeface="Avenir"/>
                <a:cs typeface="Avenir"/>
                <a:sym typeface="Avenir"/>
              </a:rPr>
              <a:t>Diarrhea</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Headache</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Pain abdominal</a:t>
            </a:r>
            <a:endParaRPr sz="4000" b="1">
              <a:solidFill>
                <a:schemeClr val="dk1"/>
              </a:solidFill>
              <a:latin typeface="Avenir"/>
              <a:ea typeface="Avenir"/>
              <a:cs typeface="Avenir"/>
              <a:sym typeface="Avenir"/>
            </a:endParaRPr>
          </a:p>
          <a:p>
            <a:pPr marL="0" marR="0" lvl="0" indent="0" algn="l" rtl="0">
              <a:spcBef>
                <a:spcPts val="0"/>
              </a:spcBef>
              <a:spcAft>
                <a:spcPts val="0"/>
              </a:spcAft>
              <a:buNone/>
            </a:pPr>
            <a:r>
              <a:rPr lang="en-US" sz="4000" b="1">
                <a:solidFill>
                  <a:schemeClr val="dk1"/>
                </a:solidFill>
                <a:latin typeface="Avenir"/>
                <a:ea typeface="Avenir"/>
                <a:cs typeface="Avenir"/>
                <a:sym typeface="Avenir"/>
              </a:rPr>
              <a:t>Muscle pains</a:t>
            </a: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a:p>
            <a:pPr marL="0" marR="0" lvl="0" indent="0" algn="l" rtl="0">
              <a:spcBef>
                <a:spcPts val="0"/>
              </a:spcBef>
              <a:spcAft>
                <a:spcPts val="0"/>
              </a:spcAft>
              <a:buNone/>
            </a:pPr>
            <a:endParaRPr sz="4000" b="1">
              <a:solidFill>
                <a:schemeClr val="dk1"/>
              </a:solidFill>
              <a:latin typeface="Avenir"/>
              <a:ea typeface="Avenir"/>
              <a:cs typeface="Avenir"/>
              <a:sym typeface="Avenir"/>
            </a:endParaRPr>
          </a:p>
        </p:txBody>
      </p:sp>
    </p:spTree>
    <p:extLst>
      <p:ext uri="{BB962C8B-B14F-4D97-AF65-F5344CB8AC3E}">
        <p14:creationId xmlns:p14="http://schemas.microsoft.com/office/powerpoint/2010/main" val="324177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6293b3d42b_1_326"/>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Tree>
    <p:extLst>
      <p:ext uri="{BB962C8B-B14F-4D97-AF65-F5344CB8AC3E}">
        <p14:creationId xmlns:p14="http://schemas.microsoft.com/office/powerpoint/2010/main" val="4208101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6293b3d42b_1_97"/>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
        <p:nvSpPr>
          <p:cNvPr id="603" name="Google Shape;603;g6293b3d42b_1_97"/>
          <p:cNvSpPr/>
          <p:nvPr/>
        </p:nvSpPr>
        <p:spPr>
          <a:xfrm>
            <a:off x="0" y="17242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dk1"/>
                </a:solidFill>
                <a:latin typeface="Avenir"/>
                <a:ea typeface="Avenir"/>
                <a:cs typeface="Avenir"/>
                <a:sym typeface="Avenir"/>
              </a:rPr>
              <a:t>SALMONELLA!</a:t>
            </a:r>
            <a:endParaRPr/>
          </a:p>
        </p:txBody>
      </p:sp>
      <p:pic>
        <p:nvPicPr>
          <p:cNvPr id="604" name="Google Shape;604;g6293b3d42b_1_97"/>
          <p:cNvPicPr preferRelativeResize="0"/>
          <p:nvPr/>
        </p:nvPicPr>
        <p:blipFill>
          <a:blip r:embed="rId3">
            <a:alphaModFix/>
          </a:blip>
          <a:stretch>
            <a:fillRect/>
          </a:stretch>
        </p:blipFill>
        <p:spPr>
          <a:xfrm>
            <a:off x="2916956" y="2432250"/>
            <a:ext cx="6358088" cy="4238725"/>
          </a:xfrm>
          <a:prstGeom prst="rect">
            <a:avLst/>
          </a:prstGeom>
          <a:noFill/>
          <a:ln>
            <a:noFill/>
          </a:ln>
        </p:spPr>
      </p:pic>
      <p:sp>
        <p:nvSpPr>
          <p:cNvPr id="2" name="TextBox 1">
            <a:extLst>
              <a:ext uri="{FF2B5EF4-FFF2-40B4-BE49-F238E27FC236}">
                <a16:creationId xmlns:a16="http://schemas.microsoft.com/office/drawing/2014/main" id="{A917BB65-8C32-B449-B16A-5D4F15423278}"/>
              </a:ext>
            </a:extLst>
          </p:cNvPr>
          <p:cNvSpPr txBox="1"/>
          <p:nvPr/>
        </p:nvSpPr>
        <p:spPr>
          <a:xfrm>
            <a:off x="9509760" y="6192818"/>
            <a:ext cx="2132315" cy="369332"/>
          </a:xfrm>
          <a:prstGeom prst="rect">
            <a:avLst/>
          </a:prstGeom>
          <a:noFill/>
        </p:spPr>
        <p:txBody>
          <a:bodyPr wrap="none" rtlCol="0">
            <a:spAutoFit/>
          </a:bodyPr>
          <a:lstStyle/>
          <a:p>
            <a:r>
              <a:rPr lang="en-US" i="1" dirty="0">
                <a:latin typeface="Avenir Book" panose="02000503020000020003" pitchFamily="2" charset="0"/>
              </a:rPr>
              <a:t>* Note not to scale</a:t>
            </a:r>
          </a:p>
        </p:txBody>
      </p:sp>
    </p:spTree>
    <p:extLst>
      <p:ext uri="{BB962C8B-B14F-4D97-AF65-F5344CB8AC3E}">
        <p14:creationId xmlns:p14="http://schemas.microsoft.com/office/powerpoint/2010/main" val="3607441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6293b3d42b_1_104"/>
          <p:cNvSpPr txBox="1">
            <a:spLocks noGrp="1"/>
          </p:cNvSpPr>
          <p:nvPr>
            <p:ph type="title"/>
          </p:nvPr>
        </p:nvSpPr>
        <p:spPr>
          <a:xfrm>
            <a:off x="838188" y="2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SALMONELLA 101</a:t>
            </a:r>
            <a:endParaRPr>
              <a:latin typeface="Oswald Regular"/>
              <a:ea typeface="Oswald Regular"/>
              <a:cs typeface="Oswald Regular"/>
              <a:sym typeface="Oswald Regular"/>
            </a:endParaRPr>
          </a:p>
        </p:txBody>
      </p:sp>
      <p:sp>
        <p:nvSpPr>
          <p:cNvPr id="611" name="Google Shape;611;g6293b3d42b_1_104"/>
          <p:cNvSpPr/>
          <p:nvPr/>
        </p:nvSpPr>
        <p:spPr>
          <a:xfrm>
            <a:off x="1004400" y="1882675"/>
            <a:ext cx="11187600" cy="708000"/>
          </a:xfrm>
          <a:prstGeom prst="rect">
            <a:avLst/>
          </a:prstGeom>
          <a:noFill/>
          <a:ln>
            <a:noFill/>
          </a:ln>
        </p:spPr>
        <p:txBody>
          <a:bodyPr spcFirstLastPara="1" wrap="square" lIns="91425" tIns="45700" rIns="91425" bIns="45700" anchor="t" anchorCtr="0">
            <a:noAutofit/>
          </a:bodyPr>
          <a:lstStyle/>
          <a:p>
            <a:pPr marL="457200" marR="0" lvl="0" indent="-482600" algn="l" rtl="0">
              <a:spcBef>
                <a:spcPts val="0"/>
              </a:spcBef>
              <a:spcAft>
                <a:spcPts val="0"/>
              </a:spcAft>
              <a:buClr>
                <a:schemeClr val="dk1"/>
              </a:buClr>
              <a:buSzPts val="4000"/>
              <a:buFont typeface="Avenir"/>
              <a:buChar char="●"/>
            </a:pPr>
            <a:r>
              <a:rPr lang="en-US" sz="4000" dirty="0">
                <a:solidFill>
                  <a:schemeClr val="dk1"/>
                </a:solidFill>
                <a:highlight>
                  <a:srgbClr val="FFFFFF"/>
                </a:highlight>
                <a:latin typeface="Avenir"/>
                <a:ea typeface="Avenir"/>
                <a:cs typeface="Avenir"/>
                <a:sym typeface="Avenir"/>
              </a:rPr>
              <a:t>An infection with salmonella bacteria commonly caused by contaminated food or water</a:t>
            </a:r>
            <a:endParaRPr sz="4000" b="1" dirty="0">
              <a:solidFill>
                <a:schemeClr val="dk1"/>
              </a:solidFill>
              <a:latin typeface="Avenir"/>
              <a:ea typeface="Avenir"/>
              <a:cs typeface="Avenir"/>
              <a:sym typeface="Avenir"/>
            </a:endParaRPr>
          </a:p>
          <a:p>
            <a:pPr marL="457200" marR="0" lvl="0" indent="-482600" algn="l" rtl="0">
              <a:spcBef>
                <a:spcPts val="0"/>
              </a:spcBef>
              <a:spcAft>
                <a:spcPts val="0"/>
              </a:spcAft>
              <a:buClr>
                <a:schemeClr val="dk1"/>
              </a:buClr>
              <a:buSzPts val="4000"/>
              <a:buFont typeface="Avenir"/>
              <a:buChar char="●"/>
            </a:pPr>
            <a:r>
              <a:rPr lang="en-US" sz="4000" dirty="0">
                <a:solidFill>
                  <a:schemeClr val="dk1"/>
                </a:solidFill>
                <a:latin typeface="Avenir"/>
                <a:ea typeface="Avenir"/>
                <a:cs typeface="Avenir"/>
                <a:sym typeface="Avenir"/>
              </a:rPr>
              <a:t>Food-borne disease</a:t>
            </a:r>
            <a:endParaRPr sz="4000" dirty="0">
              <a:solidFill>
                <a:schemeClr val="dk1"/>
              </a:solidFill>
              <a:latin typeface="Avenir"/>
              <a:ea typeface="Avenir"/>
              <a:cs typeface="Avenir"/>
              <a:sym typeface="Avenir"/>
            </a:endParaRPr>
          </a:p>
          <a:p>
            <a:pPr marL="457200" marR="0" lvl="0" indent="-482600" algn="l" rtl="0">
              <a:spcBef>
                <a:spcPts val="0"/>
              </a:spcBef>
              <a:spcAft>
                <a:spcPts val="0"/>
              </a:spcAft>
              <a:buClr>
                <a:schemeClr val="dk1"/>
              </a:buClr>
              <a:buSzPts val="4000"/>
              <a:buFont typeface="Avenir"/>
              <a:buChar char="●"/>
            </a:pPr>
            <a:r>
              <a:rPr lang="en-US" sz="4000" dirty="0">
                <a:solidFill>
                  <a:schemeClr val="dk1"/>
                </a:solidFill>
                <a:latin typeface="Avenir"/>
                <a:ea typeface="Avenir"/>
                <a:cs typeface="Avenir"/>
                <a:sym typeface="Avenir"/>
              </a:rPr>
              <a:t>Raw eggs or chickens are the main sources </a:t>
            </a:r>
            <a:endParaRPr sz="40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575770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g6293b3d42b_1_89" descr="Magnifier Free Stock Photo - Public Domain Pictures"/>
          <p:cNvPicPr preferRelativeResize="0"/>
          <p:nvPr/>
        </p:nvPicPr>
        <p:blipFill rotWithShape="1">
          <a:blip r:embed="rId3">
            <a:alphaModFix/>
          </a:blip>
          <a:srcRect b="18719"/>
          <a:stretch/>
        </p:blipFill>
        <p:spPr>
          <a:xfrm>
            <a:off x="3527982" y="442527"/>
            <a:ext cx="1401509" cy="1170757"/>
          </a:xfrm>
          <a:prstGeom prst="rect">
            <a:avLst/>
          </a:prstGeom>
          <a:noFill/>
          <a:ln>
            <a:noFill/>
          </a:ln>
        </p:spPr>
      </p:pic>
      <p:sp>
        <p:nvSpPr>
          <p:cNvPr id="618" name="Google Shape;618;g6293b3d42b_1_8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2</a:t>
            </a:r>
            <a:endParaRPr>
              <a:latin typeface="Oswald Regular"/>
              <a:ea typeface="Oswald Regular"/>
              <a:cs typeface="Oswald Regular"/>
              <a:sym typeface="Oswald Regular"/>
            </a:endParaRPr>
          </a:p>
        </p:txBody>
      </p:sp>
      <p:sp>
        <p:nvSpPr>
          <p:cNvPr id="619" name="Google Shape;619;g6293b3d42b_1_89"/>
          <p:cNvSpPr/>
          <p:nvPr/>
        </p:nvSpPr>
        <p:spPr>
          <a:xfrm>
            <a:off x="0" y="3075057"/>
            <a:ext cx="121920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dirty="0">
                <a:solidFill>
                  <a:schemeClr val="dk1"/>
                </a:solidFill>
                <a:latin typeface="Avenir"/>
                <a:ea typeface="Avenir"/>
                <a:cs typeface="Avenir"/>
                <a:sym typeface="Avenir"/>
              </a:rPr>
              <a:t>Where did the students get sick during their </a:t>
            </a:r>
            <a:r>
              <a:rPr lang="en-US" sz="4000" b="1" i="0" u="none" strike="noStrike" cap="none" dirty="0" err="1">
                <a:solidFill>
                  <a:schemeClr val="dk1"/>
                </a:solidFill>
                <a:latin typeface="Avenir"/>
                <a:ea typeface="Avenir"/>
                <a:cs typeface="Avenir"/>
                <a:sym typeface="Avenir"/>
              </a:rPr>
              <a:t>schooltrip</a:t>
            </a:r>
            <a:r>
              <a:rPr lang="en-US" sz="4000" b="1" i="0" u="none" strike="noStrike" cap="none" dirty="0">
                <a:solidFill>
                  <a:schemeClr val="dk1"/>
                </a:solidFill>
                <a:latin typeface="Avenir"/>
                <a:ea typeface="Avenir"/>
                <a:cs typeface="Avenir"/>
                <a:sym typeface="Avenir"/>
              </a:rPr>
              <a:t>?</a:t>
            </a:r>
            <a:endParaRPr dirty="0"/>
          </a:p>
        </p:txBody>
      </p:sp>
    </p:spTree>
    <p:extLst>
      <p:ext uri="{BB962C8B-B14F-4D97-AF65-F5344CB8AC3E}">
        <p14:creationId xmlns:p14="http://schemas.microsoft.com/office/powerpoint/2010/main" val="364749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Read in the map data</a:t>
            </a:r>
            <a:endParaRPr b="1" dirty="0">
              <a:solidFill>
                <a:srgbClr val="674EA7"/>
              </a:solidFill>
              <a:latin typeface="Avenir Book" panose="02000503020000020003" pitchFamily="2" charset="0"/>
            </a:endParaRPr>
          </a:p>
        </p:txBody>
      </p:sp>
      <p:pic>
        <p:nvPicPr>
          <p:cNvPr id="3" name="Picture 2">
            <a:extLst>
              <a:ext uri="{FF2B5EF4-FFF2-40B4-BE49-F238E27FC236}">
                <a16:creationId xmlns:a16="http://schemas.microsoft.com/office/drawing/2014/main" id="{61BDEA0A-8151-C442-8421-A5EF8343D10A}"/>
              </a:ext>
            </a:extLst>
          </p:cNvPr>
          <p:cNvPicPr>
            <a:picLocks noChangeAspect="1"/>
          </p:cNvPicPr>
          <p:nvPr/>
        </p:nvPicPr>
        <p:blipFill>
          <a:blip r:embed="rId3"/>
          <a:stretch>
            <a:fillRect/>
          </a:stretch>
        </p:blipFill>
        <p:spPr>
          <a:xfrm>
            <a:off x="360888" y="1934265"/>
            <a:ext cx="11732052" cy="1228632"/>
          </a:xfrm>
          <a:prstGeom prst="rect">
            <a:avLst/>
          </a:prstGeom>
        </p:spPr>
      </p:pic>
    </p:spTree>
    <p:extLst>
      <p:ext uri="{BB962C8B-B14F-4D97-AF65-F5344CB8AC3E}">
        <p14:creationId xmlns:p14="http://schemas.microsoft.com/office/powerpoint/2010/main" val="134377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map</a:t>
            </a:r>
            <a:endParaRPr b="1" dirty="0">
              <a:solidFill>
                <a:srgbClr val="674EA7"/>
              </a:solidFill>
              <a:latin typeface="Avenir Book" panose="02000503020000020003" pitchFamily="2" charset="0"/>
            </a:endParaRPr>
          </a:p>
        </p:txBody>
      </p:sp>
      <p:pic>
        <p:nvPicPr>
          <p:cNvPr id="4" name="Picture 3" descr="Text&#10;&#10;Description automatically generated">
            <a:extLst>
              <a:ext uri="{FF2B5EF4-FFF2-40B4-BE49-F238E27FC236}">
                <a16:creationId xmlns:a16="http://schemas.microsoft.com/office/drawing/2014/main" id="{006C2270-2F06-0A48-A21D-39AA85D0F471}"/>
              </a:ext>
            </a:extLst>
          </p:cNvPr>
          <p:cNvPicPr>
            <a:picLocks noChangeAspect="1"/>
          </p:cNvPicPr>
          <p:nvPr/>
        </p:nvPicPr>
        <p:blipFill>
          <a:blip r:embed="rId3"/>
          <a:stretch>
            <a:fillRect/>
          </a:stretch>
        </p:blipFill>
        <p:spPr>
          <a:xfrm>
            <a:off x="801370" y="1454205"/>
            <a:ext cx="2222500" cy="1092200"/>
          </a:xfrm>
          <a:prstGeom prst="rect">
            <a:avLst/>
          </a:prstGeom>
        </p:spPr>
      </p:pic>
    </p:spTree>
    <p:extLst>
      <p:ext uri="{BB962C8B-B14F-4D97-AF65-F5344CB8AC3E}">
        <p14:creationId xmlns:p14="http://schemas.microsoft.com/office/powerpoint/2010/main" val="2015429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map</a:t>
            </a:r>
            <a:endParaRPr b="1" dirty="0">
              <a:solidFill>
                <a:srgbClr val="674EA7"/>
              </a:solidFill>
              <a:latin typeface="Avenir Book" panose="02000503020000020003" pitchFamily="2" charset="0"/>
            </a:endParaRPr>
          </a:p>
        </p:txBody>
      </p:sp>
      <p:pic>
        <p:nvPicPr>
          <p:cNvPr id="4" name="Picture 3">
            <a:extLst>
              <a:ext uri="{FF2B5EF4-FFF2-40B4-BE49-F238E27FC236}">
                <a16:creationId xmlns:a16="http://schemas.microsoft.com/office/drawing/2014/main" id="{006C2270-2F06-0A48-A21D-39AA85D0F471}"/>
              </a:ext>
            </a:extLst>
          </p:cNvPr>
          <p:cNvPicPr>
            <a:picLocks noChangeAspect="1"/>
          </p:cNvPicPr>
          <p:nvPr/>
        </p:nvPicPr>
        <p:blipFill>
          <a:blip r:embed="rId3"/>
          <a:stretch>
            <a:fillRect/>
          </a:stretch>
        </p:blipFill>
        <p:spPr>
          <a:xfrm>
            <a:off x="801370" y="1454205"/>
            <a:ext cx="2222500" cy="1092200"/>
          </a:xfrm>
          <a:prstGeom prst="rect">
            <a:avLst/>
          </a:prstGeom>
        </p:spPr>
      </p:pic>
      <p:pic>
        <p:nvPicPr>
          <p:cNvPr id="3" name="Picture 2">
            <a:extLst>
              <a:ext uri="{FF2B5EF4-FFF2-40B4-BE49-F238E27FC236}">
                <a16:creationId xmlns:a16="http://schemas.microsoft.com/office/drawing/2014/main" id="{B052B427-0482-C34C-B074-221425821F4A}"/>
              </a:ext>
            </a:extLst>
          </p:cNvPr>
          <p:cNvPicPr>
            <a:picLocks noChangeAspect="1"/>
          </p:cNvPicPr>
          <p:nvPr/>
        </p:nvPicPr>
        <p:blipFill>
          <a:blip r:embed="rId4"/>
          <a:stretch>
            <a:fillRect/>
          </a:stretch>
        </p:blipFill>
        <p:spPr>
          <a:xfrm>
            <a:off x="4685468" y="467024"/>
            <a:ext cx="5882598" cy="5923952"/>
          </a:xfrm>
          <a:prstGeom prst="rect">
            <a:avLst/>
          </a:prstGeom>
        </p:spPr>
      </p:pic>
    </p:spTree>
    <p:extLst>
      <p:ext uri="{BB962C8B-B14F-4D97-AF65-F5344CB8AC3E}">
        <p14:creationId xmlns:p14="http://schemas.microsoft.com/office/powerpoint/2010/main" val="410912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6293b3d42b_1_341"/>
          <p:cNvSpPr txBox="1">
            <a:spLocks noGrp="1"/>
          </p:cNvSpPr>
          <p:nvPr>
            <p:ph type="title"/>
          </p:nvPr>
        </p:nvSpPr>
        <p:spPr>
          <a:xfrm>
            <a:off x="838188" y="37667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CAUSE OF THE DISEASE ?</a:t>
            </a:r>
            <a:endParaRPr>
              <a:latin typeface="Oswald Regular"/>
              <a:ea typeface="Oswald Regular"/>
              <a:cs typeface="Oswald Regular"/>
              <a:sym typeface="Oswald Regular"/>
            </a:endParaRPr>
          </a:p>
        </p:txBody>
      </p:sp>
      <p:sp>
        <p:nvSpPr>
          <p:cNvPr id="4" name="Google Shape;563;g6293b3d42b_1_81">
            <a:extLst>
              <a:ext uri="{FF2B5EF4-FFF2-40B4-BE49-F238E27FC236}">
                <a16:creationId xmlns:a16="http://schemas.microsoft.com/office/drawing/2014/main" id="{2388E70C-75FD-CC47-82E9-F53381BA8910}"/>
              </a:ext>
            </a:extLst>
          </p:cNvPr>
          <p:cNvSpPr/>
          <p:nvPr/>
        </p:nvSpPr>
        <p:spPr>
          <a:xfrm>
            <a:off x="754380" y="3086486"/>
            <a:ext cx="10767060" cy="165696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4000" i="0" u="none" strike="noStrike" cap="none" dirty="0">
                <a:solidFill>
                  <a:schemeClr val="dk1"/>
                </a:solidFill>
                <a:latin typeface="Avenir"/>
                <a:ea typeface="Avenir"/>
                <a:cs typeface="Avenir"/>
                <a:sym typeface="Avenir"/>
              </a:rPr>
              <a:t>Let’s plot the location where each student had lunch and color by whether they were </a:t>
            </a:r>
            <a:r>
              <a:rPr lang="en-US" sz="4000" b="1" i="0" u="none" strike="noStrike" cap="none" dirty="0">
                <a:solidFill>
                  <a:srgbClr val="FF0000"/>
                </a:solidFill>
                <a:latin typeface="Avenir"/>
                <a:ea typeface="Avenir"/>
                <a:cs typeface="Avenir"/>
                <a:sym typeface="Avenir"/>
              </a:rPr>
              <a:t>sick</a:t>
            </a:r>
            <a:r>
              <a:rPr lang="en-US" sz="4000" i="0" u="none" strike="noStrike" cap="none" dirty="0">
                <a:solidFill>
                  <a:schemeClr val="dk1"/>
                </a:solidFill>
                <a:latin typeface="Avenir"/>
                <a:ea typeface="Avenir"/>
                <a:cs typeface="Avenir"/>
                <a:sym typeface="Avenir"/>
              </a:rPr>
              <a:t> or </a:t>
            </a:r>
            <a:r>
              <a:rPr lang="en-US" sz="4000" b="1" i="0" u="none" strike="noStrike" cap="none" dirty="0">
                <a:solidFill>
                  <a:schemeClr val="dk1"/>
                </a:solidFill>
                <a:latin typeface="Avenir"/>
                <a:ea typeface="Avenir"/>
                <a:cs typeface="Avenir"/>
                <a:sym typeface="Avenir"/>
              </a:rPr>
              <a:t>not</a:t>
            </a:r>
            <a:r>
              <a:rPr lang="en-US" sz="4000" i="0" u="none" strike="noStrike" cap="none" dirty="0">
                <a:solidFill>
                  <a:schemeClr val="dk1"/>
                </a:solidFill>
                <a:latin typeface="Avenir"/>
                <a:ea typeface="Avenir"/>
                <a:cs typeface="Avenir"/>
                <a:sym typeface="Avenir"/>
              </a:rPr>
              <a:t>…</a:t>
            </a:r>
            <a:endParaRPr dirty="0"/>
          </a:p>
        </p:txBody>
      </p:sp>
    </p:spTree>
    <p:extLst>
      <p:ext uri="{BB962C8B-B14F-4D97-AF65-F5344CB8AC3E}">
        <p14:creationId xmlns:p14="http://schemas.microsoft.com/office/powerpoint/2010/main" val="3938737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map + students</a:t>
            </a:r>
            <a:endParaRPr b="1" dirty="0">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ADD8EE14-1102-FE42-A99B-50A1FFD71EA7}"/>
              </a:ext>
            </a:extLst>
          </p:cNvPr>
          <p:cNvPicPr>
            <a:picLocks noChangeAspect="1"/>
          </p:cNvPicPr>
          <p:nvPr/>
        </p:nvPicPr>
        <p:blipFill>
          <a:blip r:embed="rId3"/>
          <a:stretch>
            <a:fillRect/>
          </a:stretch>
        </p:blipFill>
        <p:spPr>
          <a:xfrm>
            <a:off x="220979" y="1189211"/>
            <a:ext cx="11750040" cy="1034526"/>
          </a:xfrm>
          <a:prstGeom prst="rect">
            <a:avLst/>
          </a:prstGeom>
        </p:spPr>
      </p:pic>
    </p:spTree>
    <p:extLst>
      <p:ext uri="{BB962C8B-B14F-4D97-AF65-F5344CB8AC3E}">
        <p14:creationId xmlns:p14="http://schemas.microsoft.com/office/powerpoint/2010/main" val="139197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6293b3d42b_1_153"/>
          <p:cNvPicPr preferRelativeResize="0"/>
          <p:nvPr/>
        </p:nvPicPr>
        <p:blipFill>
          <a:blip r:embed="rId3">
            <a:alphaModFix/>
          </a:blip>
          <a:stretch>
            <a:fillRect/>
          </a:stretch>
        </p:blipFill>
        <p:spPr>
          <a:xfrm>
            <a:off x="5387351" y="3447738"/>
            <a:ext cx="4845551" cy="3016775"/>
          </a:xfrm>
          <a:prstGeom prst="rect">
            <a:avLst/>
          </a:prstGeom>
          <a:noFill/>
          <a:ln>
            <a:noFill/>
          </a:ln>
        </p:spPr>
      </p:pic>
      <p:pic>
        <p:nvPicPr>
          <p:cNvPr id="279" name="Google Shape;279;g6293b3d42b_1_153"/>
          <p:cNvPicPr preferRelativeResize="0"/>
          <p:nvPr/>
        </p:nvPicPr>
        <p:blipFill>
          <a:blip r:embed="rId4">
            <a:alphaModFix/>
          </a:blip>
          <a:stretch>
            <a:fillRect/>
          </a:stretch>
        </p:blipFill>
        <p:spPr>
          <a:xfrm>
            <a:off x="1954944" y="3742887"/>
            <a:ext cx="2581275" cy="2628900"/>
          </a:xfrm>
          <a:prstGeom prst="rect">
            <a:avLst/>
          </a:prstGeom>
          <a:noFill/>
          <a:ln>
            <a:noFill/>
          </a:ln>
        </p:spPr>
      </p:pic>
      <p:sp>
        <p:nvSpPr>
          <p:cNvPr id="280" name="Google Shape;280;g6293b3d42b_1_153"/>
          <p:cNvSpPr txBox="1">
            <a:spLocks noGrp="1"/>
          </p:cNvSpPr>
          <p:nvPr>
            <p:ph type="ctrTitle"/>
          </p:nvPr>
        </p:nvSpPr>
        <p:spPr>
          <a:xfrm>
            <a:off x="1625600" y="179900"/>
            <a:ext cx="8607300" cy="1546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181818"/>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What’s R-LADIES?</a:t>
            </a:r>
            <a:endParaRPr sz="4800" dirty="0">
              <a:latin typeface="Avenir Book" panose="02000503020000020003" pitchFamily="2" charset="0"/>
            </a:endParaRPr>
          </a:p>
        </p:txBody>
      </p:sp>
      <p:sp>
        <p:nvSpPr>
          <p:cNvPr id="281" name="Google Shape;281;g6293b3d42b_1_153"/>
          <p:cNvSpPr txBox="1">
            <a:spLocks noGrp="1"/>
          </p:cNvSpPr>
          <p:nvPr>
            <p:ph type="subTitle" idx="1"/>
          </p:nvPr>
        </p:nvSpPr>
        <p:spPr>
          <a:xfrm>
            <a:off x="766950" y="1355975"/>
            <a:ext cx="10658100" cy="2991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562457"/>
              </a:buClr>
              <a:buFont typeface="Helvetica Neue"/>
              <a:buNone/>
            </a:pPr>
            <a:r>
              <a:rPr lang="en-US" sz="3600" b="1">
                <a:latin typeface="Avenir Book" panose="02000503020000020003" pitchFamily="2" charset="0"/>
              </a:rPr>
              <a:t>MISSION:</a:t>
            </a:r>
            <a:endParaRPr sz="3600" b="1">
              <a:latin typeface="Avenir Book" panose="02000503020000020003" pitchFamily="2" charset="0"/>
            </a:endParaRPr>
          </a:p>
          <a:p>
            <a:pPr marL="0" marR="0" lvl="0" indent="0" algn="l" rtl="0">
              <a:lnSpc>
                <a:spcPct val="100000"/>
              </a:lnSpc>
              <a:spcBef>
                <a:spcPts val="0"/>
              </a:spcBef>
              <a:spcAft>
                <a:spcPts val="0"/>
              </a:spcAft>
              <a:buClr>
                <a:srgbClr val="562457"/>
              </a:buClr>
              <a:buFont typeface="Helvetica Neue"/>
              <a:buNone/>
            </a:pPr>
            <a:r>
              <a:rPr lang="en-US" sz="3600">
                <a:latin typeface="Avenir Book" panose="02000503020000020003" pitchFamily="2" charset="0"/>
              </a:rPr>
              <a:t>It’s </a:t>
            </a:r>
            <a:r>
              <a:rPr lang="en-US" sz="3600" b="1">
                <a:latin typeface="Avenir Book" panose="02000503020000020003" pitchFamily="2" charset="0"/>
              </a:rPr>
              <a:t>a </a:t>
            </a:r>
            <a:r>
              <a:rPr lang="en-US" sz="3600" b="1">
                <a:solidFill>
                  <a:srgbClr val="88398A"/>
                </a:solidFill>
                <a:latin typeface="Avenir Book" panose="02000503020000020003" pitchFamily="2" charset="0"/>
                <a:ea typeface="Helvetica Neue"/>
                <a:cs typeface="Helvetica Neue"/>
                <a:sym typeface="Helvetica Neue"/>
              </a:rPr>
              <a:t>world-wide organization </a:t>
            </a:r>
            <a:r>
              <a:rPr lang="en-US" sz="3600">
                <a:latin typeface="Avenir Book" panose="02000503020000020003" pitchFamily="2" charset="0"/>
              </a:rPr>
              <a:t>whose mission is to </a:t>
            </a:r>
            <a:r>
              <a:rPr lang="en-US" sz="3600" b="1">
                <a:solidFill>
                  <a:srgbClr val="88398A"/>
                </a:solidFill>
                <a:latin typeface="Avenir Book" panose="02000503020000020003" pitchFamily="2" charset="0"/>
                <a:ea typeface="Helvetica Neue"/>
                <a:cs typeface="Helvetica Neue"/>
                <a:sym typeface="Helvetica Neue"/>
              </a:rPr>
              <a:t>promote gender diversity</a:t>
            </a:r>
            <a:r>
              <a:rPr lang="en-US" sz="3600">
                <a:latin typeface="Avenir Book" panose="02000503020000020003" pitchFamily="2" charset="0"/>
              </a:rPr>
              <a:t> in the </a:t>
            </a:r>
            <a:r>
              <a:rPr lang="en-US" sz="3600" b="1">
                <a:solidFill>
                  <a:srgbClr val="88398A"/>
                </a:solidFill>
                <a:latin typeface="Avenir Book" panose="02000503020000020003" pitchFamily="2" charset="0"/>
                <a:ea typeface="Helvetica Neue"/>
                <a:cs typeface="Helvetica Neue"/>
                <a:sym typeface="Helvetica Neue"/>
              </a:rPr>
              <a:t>R community</a:t>
            </a:r>
            <a:endParaRPr sz="3600" b="1">
              <a:latin typeface="Avenir Book" panose="02000503020000020003" pitchFamily="2" charset="0"/>
            </a:endParaRPr>
          </a:p>
        </p:txBody>
      </p:sp>
    </p:spTree>
    <p:extLst>
      <p:ext uri="{BB962C8B-B14F-4D97-AF65-F5344CB8AC3E}">
        <p14:creationId xmlns:p14="http://schemas.microsoft.com/office/powerpoint/2010/main" val="4085342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
          <p:cNvSpPr txBox="1">
            <a:spLocks noGrp="1"/>
          </p:cNvSpPr>
          <p:nvPr>
            <p:ph type="title" idx="4294967295"/>
          </p:nvPr>
        </p:nvSpPr>
        <p:spPr>
          <a:xfrm>
            <a:off x="575729" y="12850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674EA7"/>
                </a:solidFill>
                <a:latin typeface="Avenir Book" panose="02000503020000020003" pitchFamily="2" charset="0"/>
              </a:rPr>
              <a:t>Plot the map + students</a:t>
            </a:r>
            <a:endParaRPr b="1" dirty="0">
              <a:solidFill>
                <a:srgbClr val="674EA7"/>
              </a:solidFill>
              <a:latin typeface="Avenir Book" panose="02000503020000020003" pitchFamily="2" charset="0"/>
            </a:endParaRPr>
          </a:p>
        </p:txBody>
      </p:sp>
      <p:pic>
        <p:nvPicPr>
          <p:cNvPr id="5" name="Picture 4">
            <a:extLst>
              <a:ext uri="{FF2B5EF4-FFF2-40B4-BE49-F238E27FC236}">
                <a16:creationId xmlns:a16="http://schemas.microsoft.com/office/drawing/2014/main" id="{ADD8EE14-1102-FE42-A99B-50A1FFD71EA7}"/>
              </a:ext>
            </a:extLst>
          </p:cNvPr>
          <p:cNvPicPr>
            <a:picLocks noChangeAspect="1"/>
          </p:cNvPicPr>
          <p:nvPr/>
        </p:nvPicPr>
        <p:blipFill>
          <a:blip r:embed="rId3"/>
          <a:stretch>
            <a:fillRect/>
          </a:stretch>
        </p:blipFill>
        <p:spPr>
          <a:xfrm>
            <a:off x="220979" y="1189211"/>
            <a:ext cx="11750040" cy="1034526"/>
          </a:xfrm>
          <a:prstGeom prst="rect">
            <a:avLst/>
          </a:prstGeom>
        </p:spPr>
      </p:pic>
      <p:pic>
        <p:nvPicPr>
          <p:cNvPr id="7" name="Picture 6" descr="Map&#10;&#10;Description automatically generated">
            <a:extLst>
              <a:ext uri="{FF2B5EF4-FFF2-40B4-BE49-F238E27FC236}">
                <a16:creationId xmlns:a16="http://schemas.microsoft.com/office/drawing/2014/main" id="{CD5A4F22-0003-9441-BD34-DD39EA065D43}"/>
              </a:ext>
            </a:extLst>
          </p:cNvPr>
          <p:cNvPicPr>
            <a:picLocks noChangeAspect="1"/>
          </p:cNvPicPr>
          <p:nvPr/>
        </p:nvPicPr>
        <p:blipFill>
          <a:blip r:embed="rId4"/>
          <a:stretch>
            <a:fillRect/>
          </a:stretch>
        </p:blipFill>
        <p:spPr>
          <a:xfrm>
            <a:off x="3888885" y="2323051"/>
            <a:ext cx="4414229" cy="4406444"/>
          </a:xfrm>
          <a:prstGeom prst="rect">
            <a:avLst/>
          </a:prstGeom>
        </p:spPr>
      </p:pic>
    </p:spTree>
    <p:extLst>
      <p:ext uri="{BB962C8B-B14F-4D97-AF65-F5344CB8AC3E}">
        <p14:creationId xmlns:p14="http://schemas.microsoft.com/office/powerpoint/2010/main" val="3735065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6293b3d42b_1_341"/>
          <p:cNvSpPr txBox="1">
            <a:spLocks noGrp="1"/>
          </p:cNvSpPr>
          <p:nvPr>
            <p:ph type="title"/>
          </p:nvPr>
        </p:nvSpPr>
        <p:spPr>
          <a:xfrm>
            <a:off x="308610" y="2685535"/>
            <a:ext cx="5013274"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dirty="0">
                <a:latin typeface="Oswald Regular"/>
                <a:ea typeface="Oswald Regular"/>
                <a:cs typeface="Oswald Regular"/>
                <a:sym typeface="Oswald Regular"/>
              </a:rPr>
              <a:t>WHAT IS THE CAUSE OF THE DISEASE ?</a:t>
            </a:r>
            <a:endParaRPr dirty="0">
              <a:latin typeface="Oswald Regular"/>
              <a:ea typeface="Oswald Regular"/>
              <a:cs typeface="Oswald Regular"/>
              <a:sym typeface="Oswald Regular"/>
            </a:endParaRPr>
          </a:p>
        </p:txBody>
      </p:sp>
      <p:pic>
        <p:nvPicPr>
          <p:cNvPr id="5" name="Picture 4" descr="Map&#10;&#10;Description automatically generated">
            <a:extLst>
              <a:ext uri="{FF2B5EF4-FFF2-40B4-BE49-F238E27FC236}">
                <a16:creationId xmlns:a16="http://schemas.microsoft.com/office/drawing/2014/main" id="{6065B571-D165-7740-8980-47A9D5B29340}"/>
              </a:ext>
            </a:extLst>
          </p:cNvPr>
          <p:cNvPicPr>
            <a:picLocks noChangeAspect="1"/>
          </p:cNvPicPr>
          <p:nvPr/>
        </p:nvPicPr>
        <p:blipFill>
          <a:blip r:embed="rId3"/>
          <a:stretch>
            <a:fillRect/>
          </a:stretch>
        </p:blipFill>
        <p:spPr>
          <a:xfrm>
            <a:off x="5321884" y="0"/>
            <a:ext cx="6870116" cy="6858000"/>
          </a:xfrm>
          <a:prstGeom prst="rect">
            <a:avLst/>
          </a:prstGeom>
        </p:spPr>
      </p:pic>
    </p:spTree>
    <p:extLst>
      <p:ext uri="{BB962C8B-B14F-4D97-AF65-F5344CB8AC3E}">
        <p14:creationId xmlns:p14="http://schemas.microsoft.com/office/powerpoint/2010/main" val="447689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g6293b3d42b_0_3" descr="The Streatham &amp; Brixton Chess Blog: August 2010"/>
          <p:cNvPicPr preferRelativeResize="0"/>
          <p:nvPr/>
        </p:nvPicPr>
        <p:blipFill rotWithShape="1">
          <a:blip r:embed="rId3">
            <a:alphaModFix/>
          </a:blip>
          <a:srcRect/>
          <a:stretch/>
        </p:blipFill>
        <p:spPr>
          <a:xfrm>
            <a:off x="944880" y="440210"/>
            <a:ext cx="1552149" cy="1164114"/>
          </a:xfrm>
          <a:prstGeom prst="rect">
            <a:avLst/>
          </a:prstGeom>
          <a:noFill/>
          <a:ln>
            <a:noFill/>
          </a:ln>
        </p:spPr>
      </p:pic>
      <p:sp>
        <p:nvSpPr>
          <p:cNvPr id="639" name="Google Shape;639;g6293b3d42b_0_3"/>
          <p:cNvSpPr txBox="1">
            <a:spLocks noGrp="1"/>
          </p:cNvSpPr>
          <p:nvPr>
            <p:ph type="title"/>
          </p:nvPr>
        </p:nvSpPr>
        <p:spPr>
          <a:xfrm>
            <a:off x="1219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640" name="Google Shape;640;g6293b3d42b_0_3"/>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41" name="Google Shape;641;g6293b3d42b_0_3"/>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
        <p:nvSpPr>
          <p:cNvPr id="642" name="Google Shape;642;g6293b3d42b_0_3"/>
          <p:cNvSpPr txBox="1"/>
          <p:nvPr/>
        </p:nvSpPr>
        <p:spPr>
          <a:xfrm>
            <a:off x="572950" y="2286000"/>
            <a:ext cx="11152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Avenir"/>
                <a:ea typeface="Avenir"/>
                <a:cs typeface="Avenir"/>
                <a:sym typeface="Avenir"/>
              </a:rPr>
              <a:t>This activity is based on a real-life outbreak! </a:t>
            </a:r>
            <a:endParaRPr sz="3000" b="1">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latin typeface="Avenir"/>
                <a:ea typeface="Avenir"/>
                <a:cs typeface="Avenir"/>
                <a:sym typeface="Avenir"/>
                <a:hlinkClick r:id="rId4"/>
              </a:rPr>
              <a:t>https://www.facebook.com/7NEWSMelbourne/videos/10153514114084301/</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p:txBody>
      </p:sp>
    </p:spTree>
    <p:extLst>
      <p:ext uri="{BB962C8B-B14F-4D97-AF65-F5344CB8AC3E}">
        <p14:creationId xmlns:p14="http://schemas.microsoft.com/office/powerpoint/2010/main" val="143649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6293b3d42b_1_68"/>
          <p:cNvSpPr txBox="1">
            <a:spLocks noGrp="1"/>
          </p:cNvSpPr>
          <p:nvPr>
            <p:ph type="title"/>
          </p:nvPr>
        </p:nvSpPr>
        <p:spPr>
          <a:xfrm>
            <a:off x="453575" y="365125"/>
            <a:ext cx="11351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49" name="Google Shape;649;g6293b3d42b_1_68"/>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50" name="Google Shape;650;g6293b3d42b_1_68"/>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Tree>
    <p:extLst>
      <p:ext uri="{BB962C8B-B14F-4D97-AF65-F5344CB8AC3E}">
        <p14:creationId xmlns:p14="http://schemas.microsoft.com/office/powerpoint/2010/main" val="1275362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6293b76993_0_12"/>
          <p:cNvSpPr txBox="1">
            <a:spLocks noGrp="1"/>
          </p:cNvSpPr>
          <p:nvPr>
            <p:ph type="title"/>
          </p:nvPr>
        </p:nvSpPr>
        <p:spPr>
          <a:xfrm>
            <a:off x="453575" y="365125"/>
            <a:ext cx="113511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57" name="Google Shape;657;g6293b76993_0_12"/>
          <p:cNvSpPr txBox="1"/>
          <p:nvPr/>
        </p:nvSpPr>
        <p:spPr>
          <a:xfrm>
            <a:off x="952500" y="2705725"/>
            <a:ext cx="102870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58" name="Google Shape;658;g6293b76993_0_12"/>
          <p:cNvSpPr txBox="1"/>
          <p:nvPr/>
        </p:nvSpPr>
        <p:spPr>
          <a:xfrm>
            <a:off x="1005842" y="4896950"/>
            <a:ext cx="10287000" cy="861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a:p>
        </p:txBody>
      </p:sp>
      <p:sp>
        <p:nvSpPr>
          <p:cNvPr id="659" name="Google Shape;659;g6293b76993_0_12"/>
          <p:cNvSpPr txBox="1"/>
          <p:nvPr/>
        </p:nvSpPr>
        <p:spPr>
          <a:xfrm>
            <a:off x="519600" y="1994725"/>
            <a:ext cx="11152800" cy="3000000"/>
          </a:xfrm>
          <a:prstGeom prst="rect">
            <a:avLst/>
          </a:prstGeom>
          <a:noFill/>
          <a:ln>
            <a:noFill/>
          </a:ln>
        </p:spPr>
        <p:txBody>
          <a:bodyPr spcFirstLastPara="1" wrap="square" lIns="91425" tIns="91425" rIns="91425" bIns="91425" anchor="t" anchorCtr="0">
            <a:noAutofit/>
          </a:bodyPr>
          <a:lstStyle/>
          <a:p>
            <a:pPr marL="0" lvl="0" indent="0" algn="l" rtl="0">
              <a:lnSpc>
                <a:spcPct val="111111"/>
              </a:lnSpc>
              <a:spcBef>
                <a:spcPts val="0"/>
              </a:spcBef>
              <a:spcAft>
                <a:spcPts val="0"/>
              </a:spcAft>
              <a:buNone/>
            </a:pPr>
            <a:r>
              <a:rPr lang="en-US" sz="3000" b="1">
                <a:solidFill>
                  <a:srgbClr val="343434"/>
                </a:solidFill>
                <a:latin typeface="Avenir"/>
                <a:ea typeface="Avenir"/>
                <a:cs typeface="Avenir"/>
                <a:sym typeface="Avenir"/>
              </a:rPr>
              <a:t>Making a complaint about a food business in Victoria:</a:t>
            </a:r>
            <a:endParaRPr sz="3000" b="1">
              <a:solidFill>
                <a:srgbClr val="343434"/>
              </a:solidFill>
              <a:latin typeface="Avenir"/>
              <a:ea typeface="Avenir"/>
              <a:cs typeface="Avenir"/>
              <a:sym typeface="Avenir"/>
            </a:endParaRPr>
          </a:p>
          <a:p>
            <a:pPr marL="0" lvl="0" indent="0" algn="l" rtl="0">
              <a:lnSpc>
                <a:spcPct val="111111"/>
              </a:lnSpc>
              <a:spcBef>
                <a:spcPts val="800"/>
              </a:spcBef>
              <a:spcAft>
                <a:spcPts val="0"/>
              </a:spcAft>
              <a:buNone/>
            </a:pPr>
            <a:r>
              <a:rPr lang="en-US" sz="2000" b="1" u="sng">
                <a:solidFill>
                  <a:schemeClr val="hlink"/>
                </a:solidFill>
                <a:latin typeface="Avenir"/>
                <a:ea typeface="Avenir"/>
                <a:cs typeface="Avenir"/>
                <a:sym typeface="Avenir"/>
                <a:hlinkClick r:id="rId3"/>
              </a:rPr>
              <a:t>https://www2.health.vic.gov.au/public-health/food-safety/food-safety-information-for-consumers/complaints</a:t>
            </a:r>
            <a:endParaRPr sz="3000" b="1">
              <a:solidFill>
                <a:srgbClr val="343434"/>
              </a:solidFill>
              <a:latin typeface="Avenir"/>
              <a:ea typeface="Avenir"/>
              <a:cs typeface="Avenir"/>
              <a:sym typeface="Avenir"/>
            </a:endParaRPr>
          </a:p>
          <a:p>
            <a:pPr marL="0" lvl="0" indent="0" algn="l" rtl="0">
              <a:spcBef>
                <a:spcPts val="800"/>
              </a:spcBef>
              <a:spcAft>
                <a:spcPts val="0"/>
              </a:spcAft>
              <a:buNone/>
            </a:pPr>
            <a:endParaRPr sz="2000" b="1">
              <a:latin typeface="Avenir"/>
              <a:ea typeface="Avenir"/>
              <a:cs typeface="Avenir"/>
              <a:sym typeface="Avenir"/>
            </a:endParaRPr>
          </a:p>
          <a:p>
            <a:pPr marL="0" lvl="0" indent="0" algn="l" rtl="0">
              <a:spcBef>
                <a:spcPts val="0"/>
              </a:spcBef>
              <a:spcAft>
                <a:spcPts val="0"/>
              </a:spcAft>
              <a:buNone/>
            </a:pPr>
            <a:r>
              <a:rPr lang="en-US" sz="3000" b="1">
                <a:solidFill>
                  <a:srgbClr val="343434"/>
                </a:solidFill>
                <a:latin typeface="Avenir"/>
                <a:ea typeface="Avenir"/>
                <a:cs typeface="Avenir"/>
                <a:sym typeface="Avenir"/>
              </a:rPr>
              <a:t>Reporting a food safety issue within City of Melbourne </a:t>
            </a:r>
            <a:r>
              <a:rPr lang="en-US" sz="2000" b="1" u="sng">
                <a:solidFill>
                  <a:schemeClr val="hlink"/>
                </a:solidFill>
                <a:latin typeface="Avenir"/>
                <a:ea typeface="Avenir"/>
                <a:cs typeface="Avenir"/>
                <a:sym typeface="Avenir"/>
                <a:hlinkClick r:id="rId4"/>
              </a:rPr>
              <a:t>https://www.melbourne.vic.gov.au/community/health-support-services/health-services/Pages/food-safety.aspx</a:t>
            </a:r>
            <a:endParaRPr sz="2000" b="1">
              <a:latin typeface="Avenir"/>
              <a:ea typeface="Avenir"/>
              <a:cs typeface="Avenir"/>
              <a:sym typeface="Avenir"/>
            </a:endParaRPr>
          </a:p>
          <a:p>
            <a:pPr marL="0" lvl="0" indent="0" algn="l" rtl="0">
              <a:spcBef>
                <a:spcPts val="0"/>
              </a:spcBef>
              <a:spcAft>
                <a:spcPts val="0"/>
              </a:spcAft>
              <a:buNone/>
            </a:pPr>
            <a:endParaRPr sz="3000" b="1">
              <a:latin typeface="Avenir"/>
              <a:ea typeface="Avenir"/>
              <a:cs typeface="Avenir"/>
              <a:sym typeface="Avenir"/>
            </a:endParaRPr>
          </a:p>
          <a:p>
            <a:pPr marL="0" lvl="0" indent="0" algn="l" rtl="0">
              <a:spcBef>
                <a:spcPts val="0"/>
              </a:spcBef>
              <a:spcAft>
                <a:spcPts val="0"/>
              </a:spcAft>
              <a:buNone/>
            </a:pPr>
            <a:r>
              <a:rPr lang="en-US" sz="3000" b="1">
                <a:latin typeface="Avenir"/>
                <a:ea typeface="Avenir"/>
                <a:cs typeface="Avenir"/>
                <a:sym typeface="Avenir"/>
              </a:rPr>
              <a:t>Department of Health Reporting system:</a:t>
            </a:r>
            <a:endParaRPr sz="2000" b="1">
              <a:latin typeface="Avenir"/>
              <a:ea typeface="Avenir"/>
              <a:cs typeface="Avenir"/>
              <a:sym typeface="Avenir"/>
            </a:endParaRPr>
          </a:p>
          <a:p>
            <a:pPr marL="0" lvl="0" indent="0" algn="l" rtl="0">
              <a:lnSpc>
                <a:spcPct val="90000"/>
              </a:lnSpc>
              <a:spcBef>
                <a:spcPts val="1000"/>
              </a:spcBef>
              <a:spcAft>
                <a:spcPts val="0"/>
              </a:spcAft>
              <a:buClr>
                <a:schemeClr val="dk1"/>
              </a:buClr>
              <a:buSzPts val="1100"/>
              <a:buFont typeface="Arial"/>
              <a:buNone/>
            </a:pPr>
            <a:r>
              <a:rPr lang="en-US" sz="2000" u="sng">
                <a:solidFill>
                  <a:srgbClr val="0563C1"/>
                </a:solidFill>
                <a:latin typeface="Avenir"/>
                <a:ea typeface="Avenir"/>
                <a:cs typeface="Avenir"/>
                <a:sym typeface="Avenir"/>
                <a:hlinkClick r:id="rId5"/>
              </a:rPr>
              <a:t>https://www1.health.gov.au/internet/main/publishing.nsf/Content/cdnareport.htm</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3000" b="1">
              <a:latin typeface="Avenir"/>
              <a:ea typeface="Avenir"/>
              <a:cs typeface="Avenir"/>
              <a:sym typeface="Avenir"/>
            </a:endParaRPr>
          </a:p>
        </p:txBody>
      </p:sp>
    </p:spTree>
    <p:extLst>
      <p:ext uri="{BB962C8B-B14F-4D97-AF65-F5344CB8AC3E}">
        <p14:creationId xmlns:p14="http://schemas.microsoft.com/office/powerpoint/2010/main" val="187040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6293b3d42b_1_347"/>
          <p:cNvSpPr txBox="1">
            <a:spLocks noGrp="1"/>
          </p:cNvSpPr>
          <p:nvPr>
            <p:ph type="title"/>
          </p:nvPr>
        </p:nvSpPr>
        <p:spPr>
          <a:xfrm>
            <a:off x="838200" y="1116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666" name="Google Shape;666;g6293b3d42b_1_347"/>
          <p:cNvSpPr txBox="1">
            <a:spLocks noGrp="1"/>
          </p:cNvSpPr>
          <p:nvPr>
            <p:ph type="body" idx="1"/>
          </p:nvPr>
        </p:nvSpPr>
        <p:spPr>
          <a:xfrm>
            <a:off x="838200" y="1745375"/>
            <a:ext cx="10515600" cy="43512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E69138"/>
              </a:buClr>
              <a:buSzPts val="3500"/>
              <a:buFont typeface="Avenir"/>
              <a:buChar char="➢"/>
            </a:pPr>
            <a:r>
              <a:rPr lang="en-US" sz="3500" b="1" dirty="0">
                <a:solidFill>
                  <a:srgbClr val="E69138"/>
                </a:solidFill>
                <a:latin typeface="Avenir Book" panose="02000503020000020003" pitchFamily="2" charset="0"/>
                <a:ea typeface="Helvetica Neue"/>
                <a:cs typeface="Helvetica Neue"/>
                <a:sym typeface="Helvetica Neue"/>
              </a:rPr>
              <a:t>Learn what are outbreaks and who are disease detectives</a:t>
            </a:r>
            <a:endParaRPr sz="3500" b="1" dirty="0">
              <a:solidFill>
                <a:srgbClr val="E69138"/>
              </a:solidFill>
              <a:latin typeface="Avenir Book" panose="02000503020000020003" pitchFamily="2" charset="0"/>
              <a:ea typeface="Helvetica Neue"/>
              <a:cs typeface="Helvetica Neue"/>
              <a:sym typeface="Helvetica Neue"/>
            </a:endParaRPr>
          </a:p>
          <a:p>
            <a:pPr marL="0" lvl="0" indent="0" algn="l" rtl="0">
              <a:lnSpc>
                <a:spcPct val="90000"/>
              </a:lnSpc>
              <a:spcBef>
                <a:spcPts val="0"/>
              </a:spcBef>
              <a:spcAft>
                <a:spcPts val="0"/>
              </a:spcAft>
              <a:buNone/>
            </a:pPr>
            <a:endParaRPr sz="3500" b="1" dirty="0">
              <a:latin typeface="Avenir Book" panose="02000503020000020003" pitchFamily="2" charset="0"/>
              <a:ea typeface="Helvetica Neue"/>
              <a:cs typeface="Helvetica Neue"/>
              <a:sym typeface="Helvetica Neue"/>
            </a:endParaRPr>
          </a:p>
          <a:p>
            <a:pPr marL="514350" lvl="0" indent="-514350" algn="l" rtl="0">
              <a:lnSpc>
                <a:spcPct val="90000"/>
              </a:lnSpc>
              <a:spcBef>
                <a:spcPts val="1000"/>
              </a:spcBef>
              <a:spcAft>
                <a:spcPts val="0"/>
              </a:spcAft>
              <a:buClr>
                <a:srgbClr val="674EA7"/>
              </a:buClr>
              <a:buSzPts val="3500"/>
              <a:buFont typeface="Helvetica Neue"/>
              <a:buChar char="➢"/>
            </a:pPr>
            <a:r>
              <a:rPr lang="en-US" sz="3500" dirty="0">
                <a:solidFill>
                  <a:srgbClr val="674EA7"/>
                </a:solidFill>
                <a:latin typeface="Avenir Book" panose="02000503020000020003" pitchFamily="2" charset="0"/>
                <a:ea typeface="Helvetica Neue"/>
                <a:cs typeface="Helvetica Neue"/>
                <a:sym typeface="Helvetica Neue"/>
              </a:rPr>
              <a:t>Learn </a:t>
            </a:r>
            <a:r>
              <a:rPr lang="en-US" sz="3500" b="1" dirty="0">
                <a:solidFill>
                  <a:srgbClr val="674EA7"/>
                </a:solidFill>
                <a:latin typeface="Avenir Book" panose="02000503020000020003" pitchFamily="2" charset="0"/>
                <a:ea typeface="Helvetica Neue"/>
                <a:cs typeface="Helvetica Neue"/>
                <a:sym typeface="Helvetica Neue"/>
              </a:rPr>
              <a:t>how to code using R</a:t>
            </a:r>
            <a:endParaRPr sz="3500" b="1" dirty="0">
              <a:solidFill>
                <a:srgbClr val="674EA7"/>
              </a:solidFill>
              <a:latin typeface="Avenir Book" panose="02000503020000020003" pitchFamily="2" charset="0"/>
              <a:ea typeface="Helvetica Neue"/>
              <a:cs typeface="Helvetica Neue"/>
              <a:sym typeface="Helvetica Neue"/>
            </a:endParaRPr>
          </a:p>
          <a:p>
            <a:pPr marL="0" lvl="0" indent="0" algn="l" rtl="0">
              <a:lnSpc>
                <a:spcPct val="90000"/>
              </a:lnSpc>
              <a:spcBef>
                <a:spcPts val="1000"/>
              </a:spcBef>
              <a:spcAft>
                <a:spcPts val="0"/>
              </a:spcAft>
              <a:buNone/>
            </a:pPr>
            <a:endParaRPr sz="3500" dirty="0">
              <a:latin typeface="Avenir Book" panose="02000503020000020003" pitchFamily="2" charset="0"/>
              <a:ea typeface="Helvetica Neue"/>
              <a:cs typeface="Helvetica Neue"/>
              <a:sym typeface="Helvetica Neue"/>
            </a:endParaRPr>
          </a:p>
          <a:p>
            <a:pPr marL="514350" lvl="0" indent="-514350">
              <a:buClr>
                <a:srgbClr val="6AA84F"/>
              </a:buClr>
              <a:buSzPts val="3500"/>
              <a:buFont typeface="Helvetica Neue"/>
              <a:buChar char="➢"/>
            </a:pPr>
            <a:r>
              <a:rPr lang="en-US" sz="3500" dirty="0">
                <a:solidFill>
                  <a:srgbClr val="6AA84F"/>
                </a:solidFill>
                <a:latin typeface="Avenir Book" panose="02000503020000020003" pitchFamily="2" charset="0"/>
                <a:ea typeface="Helvetica Neue"/>
                <a:cs typeface="Helvetica Neue"/>
                <a:sym typeface="Helvetica Neue"/>
              </a:rPr>
              <a:t>Learn</a:t>
            </a:r>
            <a:r>
              <a:rPr lang="en-US" sz="3500" b="1" dirty="0">
                <a:solidFill>
                  <a:srgbClr val="6AA84F"/>
                </a:solidFill>
                <a:latin typeface="Avenir Book" panose="02000503020000020003" pitchFamily="2" charset="0"/>
                <a:ea typeface="Helvetica Neue"/>
                <a:cs typeface="Helvetica Neue"/>
                <a:sym typeface="Helvetica Neue"/>
              </a:rPr>
              <a:t> R skills to become a disease detective!</a:t>
            </a:r>
            <a:endParaRPr dirty="0">
              <a:solidFill>
                <a:srgbClr val="6AA84F"/>
              </a:solidFill>
              <a:latin typeface="Avenir Book" panose="02000503020000020003" pitchFamily="2" charset="0"/>
              <a:ea typeface="Helvetica Neue"/>
              <a:cs typeface="Helvetica Neue"/>
              <a:sym typeface="Helvetica Neue"/>
            </a:endParaRPr>
          </a:p>
        </p:txBody>
      </p:sp>
      <p:pic>
        <p:nvPicPr>
          <p:cNvPr id="4" name="Picture 3" descr="Logo&#10;&#10;Description automatically generated">
            <a:extLst>
              <a:ext uri="{FF2B5EF4-FFF2-40B4-BE49-F238E27FC236}">
                <a16:creationId xmlns:a16="http://schemas.microsoft.com/office/drawing/2014/main" id="{67787B5F-6905-7547-A0D7-A5B7F1AAD9AE}"/>
              </a:ext>
            </a:extLst>
          </p:cNvPr>
          <p:cNvPicPr>
            <a:picLocks noChangeAspect="1"/>
          </p:cNvPicPr>
          <p:nvPr/>
        </p:nvPicPr>
        <p:blipFill>
          <a:blip r:embed="rId3"/>
          <a:stretch>
            <a:fillRect/>
          </a:stretch>
        </p:blipFill>
        <p:spPr>
          <a:xfrm>
            <a:off x="10099042" y="91263"/>
            <a:ext cx="1936660" cy="1706105"/>
          </a:xfrm>
          <a:prstGeom prst="rect">
            <a:avLst/>
          </a:prstGeom>
        </p:spPr>
      </p:pic>
    </p:spTree>
    <p:extLst>
      <p:ext uri="{BB962C8B-B14F-4D97-AF65-F5344CB8AC3E}">
        <p14:creationId xmlns:p14="http://schemas.microsoft.com/office/powerpoint/2010/main" val="3833918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65;g6293b3d42b_1_347">
            <a:extLst>
              <a:ext uri="{FF2B5EF4-FFF2-40B4-BE49-F238E27FC236}">
                <a16:creationId xmlns:a16="http://schemas.microsoft.com/office/drawing/2014/main" id="{3078EB13-D134-E044-9030-EC6BBA07CF43}"/>
              </a:ext>
            </a:extLst>
          </p:cNvPr>
          <p:cNvSpPr txBox="1">
            <a:spLocks/>
          </p:cNvSpPr>
          <p:nvPr/>
        </p:nvSpPr>
        <p:spPr>
          <a:xfrm>
            <a:off x="472440" y="112649"/>
            <a:ext cx="10515600" cy="13257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Anton"/>
              <a:buNone/>
            </a:pPr>
            <a:r>
              <a:rPr lang="en-US" dirty="0">
                <a:latin typeface="Oswald Regular"/>
                <a:ea typeface="Oswald Regular"/>
                <a:cs typeface="Oswald Regular"/>
                <a:sym typeface="Oswald Regular"/>
              </a:rPr>
              <a:t>MORE RESOURCES</a:t>
            </a:r>
          </a:p>
        </p:txBody>
      </p:sp>
      <p:sp>
        <p:nvSpPr>
          <p:cNvPr id="5" name="TextBox 4">
            <a:extLst>
              <a:ext uri="{FF2B5EF4-FFF2-40B4-BE49-F238E27FC236}">
                <a16:creationId xmlns:a16="http://schemas.microsoft.com/office/drawing/2014/main" id="{65CE95A8-0AB1-2F4C-B0B0-373D7325865B}"/>
              </a:ext>
            </a:extLst>
          </p:cNvPr>
          <p:cNvSpPr txBox="1"/>
          <p:nvPr/>
        </p:nvSpPr>
        <p:spPr>
          <a:xfrm>
            <a:off x="4383890" y="1604826"/>
            <a:ext cx="4880823"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hlinkClick r:id="rId2"/>
              </a:rPr>
              <a:t>https://education.rstudio.com/learn/beginner/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0C19B457-A2A8-B54A-B27C-1123D3FD0F8A}"/>
              </a:ext>
            </a:extLst>
          </p:cNvPr>
          <p:cNvSpPr txBox="1"/>
          <p:nvPr/>
        </p:nvSpPr>
        <p:spPr>
          <a:xfrm>
            <a:off x="726244" y="1622909"/>
            <a:ext cx="6098058" cy="347275"/>
          </a:xfrm>
          <a:prstGeom prst="rect">
            <a:avLst/>
          </a:prstGeom>
          <a:noFill/>
        </p:spPr>
        <p:txBody>
          <a:bodyPr wrap="square">
            <a:spAutoFit/>
          </a:bodyPr>
          <a:lstStyle/>
          <a:p>
            <a:pPr lvl="0" algn="l" rtl="0">
              <a:lnSpc>
                <a:spcPct val="90000"/>
              </a:lnSpc>
              <a:spcBef>
                <a:spcPts val="1000"/>
              </a:spcBef>
              <a:spcAft>
                <a:spcPts val="0"/>
              </a:spcAft>
              <a:buClr>
                <a:srgbClr val="674EA7"/>
              </a:buClr>
              <a:buSzPts val="3500"/>
            </a:pPr>
            <a:r>
              <a:rPr lang="en-US" sz="1800" dirty="0">
                <a:solidFill>
                  <a:srgbClr val="674EA7"/>
                </a:solidFill>
                <a:latin typeface="Avenir Book" panose="02000503020000020003" pitchFamily="2" charset="0"/>
                <a:ea typeface="Helvetica Neue"/>
                <a:cs typeface="Helvetica Neue"/>
                <a:sym typeface="Helvetica Neue"/>
              </a:rPr>
              <a:t>RStudio Education for beginners</a:t>
            </a:r>
            <a:endParaRPr lang="en-US" sz="1800" b="1" dirty="0">
              <a:solidFill>
                <a:srgbClr val="674EA7"/>
              </a:solidFill>
              <a:latin typeface="Avenir Book" panose="02000503020000020003" pitchFamily="2" charset="0"/>
              <a:ea typeface="Helvetica Neue"/>
              <a:cs typeface="Helvetica Neue"/>
              <a:sym typeface="Helvetica Neue"/>
            </a:endParaRPr>
          </a:p>
        </p:txBody>
      </p:sp>
      <p:sp>
        <p:nvSpPr>
          <p:cNvPr id="8" name="TextBox 7">
            <a:extLst>
              <a:ext uri="{FF2B5EF4-FFF2-40B4-BE49-F238E27FC236}">
                <a16:creationId xmlns:a16="http://schemas.microsoft.com/office/drawing/2014/main" id="{418B9656-6A92-9646-B787-E78F48F5D42D}"/>
              </a:ext>
            </a:extLst>
          </p:cNvPr>
          <p:cNvSpPr txBox="1"/>
          <p:nvPr/>
        </p:nvSpPr>
        <p:spPr>
          <a:xfrm>
            <a:off x="726243" y="2233882"/>
            <a:ext cx="6098058" cy="347275"/>
          </a:xfrm>
          <a:prstGeom prst="rect">
            <a:avLst/>
          </a:prstGeom>
          <a:noFill/>
        </p:spPr>
        <p:txBody>
          <a:bodyPr wrap="square">
            <a:spAutoFit/>
          </a:bodyPr>
          <a:lstStyle/>
          <a:p>
            <a:pPr lvl="0" algn="l" rtl="0">
              <a:lnSpc>
                <a:spcPct val="90000"/>
              </a:lnSpc>
              <a:spcBef>
                <a:spcPts val="1000"/>
              </a:spcBef>
              <a:spcAft>
                <a:spcPts val="0"/>
              </a:spcAft>
              <a:buClr>
                <a:srgbClr val="674EA7"/>
              </a:buClr>
              <a:buSzPts val="3500"/>
            </a:pPr>
            <a:r>
              <a:rPr lang="en-US" sz="1800" dirty="0">
                <a:solidFill>
                  <a:schemeClr val="accent6">
                    <a:lumMod val="60000"/>
                    <a:lumOff val="40000"/>
                  </a:schemeClr>
                </a:solidFill>
                <a:latin typeface="Avenir Book" panose="02000503020000020003" pitchFamily="2" charset="0"/>
                <a:ea typeface="Helvetica Neue"/>
                <a:cs typeface="Helvetica Neue"/>
                <a:sym typeface="Helvetica Neue"/>
              </a:rPr>
              <a:t>R for Data Science</a:t>
            </a:r>
            <a:endParaRPr lang="en-US" sz="1800" b="1" dirty="0">
              <a:solidFill>
                <a:schemeClr val="accent6">
                  <a:lumMod val="60000"/>
                  <a:lumOff val="40000"/>
                </a:schemeClr>
              </a:solidFill>
              <a:latin typeface="Avenir Book" panose="02000503020000020003" pitchFamily="2" charset="0"/>
              <a:ea typeface="Helvetica Neue"/>
              <a:cs typeface="Helvetica Neue"/>
              <a:sym typeface="Helvetica Neue"/>
            </a:endParaRPr>
          </a:p>
        </p:txBody>
      </p:sp>
      <p:sp>
        <p:nvSpPr>
          <p:cNvPr id="10" name="TextBox 9">
            <a:extLst>
              <a:ext uri="{FF2B5EF4-FFF2-40B4-BE49-F238E27FC236}">
                <a16:creationId xmlns:a16="http://schemas.microsoft.com/office/drawing/2014/main" id="{2F2E6409-3985-6245-88AF-2C29913716FF}"/>
              </a:ext>
            </a:extLst>
          </p:cNvPr>
          <p:cNvSpPr txBox="1"/>
          <p:nvPr/>
        </p:nvSpPr>
        <p:spPr>
          <a:xfrm>
            <a:off x="4383890" y="2233882"/>
            <a:ext cx="6096000" cy="369332"/>
          </a:xfrm>
          <a:prstGeom prst="rect">
            <a:avLst/>
          </a:prstGeom>
          <a:noFill/>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hlinkClick r:id="rId3"/>
              </a:rPr>
              <a:t>https://r4ds.had.co.nz/</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B623D2B0-72A7-AD46-83A7-510E1EA41534}"/>
              </a:ext>
            </a:extLst>
          </p:cNvPr>
          <p:cNvSpPr txBox="1"/>
          <p:nvPr/>
        </p:nvSpPr>
        <p:spPr>
          <a:xfrm>
            <a:off x="726243" y="2902808"/>
            <a:ext cx="6098058" cy="347275"/>
          </a:xfrm>
          <a:prstGeom prst="rect">
            <a:avLst/>
          </a:prstGeom>
          <a:noFill/>
        </p:spPr>
        <p:txBody>
          <a:bodyPr wrap="square">
            <a:spAutoFit/>
          </a:bodyPr>
          <a:lstStyle/>
          <a:p>
            <a:pPr lvl="0" algn="l" rtl="0">
              <a:lnSpc>
                <a:spcPct val="90000"/>
              </a:lnSpc>
              <a:spcBef>
                <a:spcPts val="1000"/>
              </a:spcBef>
              <a:spcAft>
                <a:spcPts val="0"/>
              </a:spcAft>
              <a:buClr>
                <a:srgbClr val="674EA7"/>
              </a:buClr>
              <a:buSzPts val="3500"/>
            </a:pPr>
            <a:r>
              <a:rPr lang="en-US" sz="1800" dirty="0">
                <a:solidFill>
                  <a:schemeClr val="accent1">
                    <a:lumMod val="60000"/>
                    <a:lumOff val="40000"/>
                  </a:schemeClr>
                </a:solidFill>
                <a:latin typeface="Avenir Book" panose="02000503020000020003" pitchFamily="2" charset="0"/>
                <a:ea typeface="Helvetica Neue"/>
                <a:cs typeface="Helvetica Neue"/>
                <a:sym typeface="Helvetica Neue"/>
              </a:rPr>
              <a:t>The Epidemiologist R Handbook</a:t>
            </a:r>
            <a:endParaRPr lang="en-US" sz="1800" b="1" dirty="0">
              <a:solidFill>
                <a:schemeClr val="accent1">
                  <a:lumMod val="60000"/>
                  <a:lumOff val="40000"/>
                </a:schemeClr>
              </a:solidFill>
              <a:latin typeface="Avenir Book" panose="02000503020000020003" pitchFamily="2" charset="0"/>
              <a:ea typeface="Helvetica Neue"/>
              <a:cs typeface="Helvetica Neue"/>
              <a:sym typeface="Helvetica Neue"/>
            </a:endParaRPr>
          </a:p>
        </p:txBody>
      </p:sp>
      <p:sp>
        <p:nvSpPr>
          <p:cNvPr id="12" name="TextBox 11">
            <a:extLst>
              <a:ext uri="{FF2B5EF4-FFF2-40B4-BE49-F238E27FC236}">
                <a16:creationId xmlns:a16="http://schemas.microsoft.com/office/drawing/2014/main" id="{6DCFA064-8B93-4C4F-9E3C-123A2296D7EC}"/>
              </a:ext>
            </a:extLst>
          </p:cNvPr>
          <p:cNvSpPr txBox="1"/>
          <p:nvPr/>
        </p:nvSpPr>
        <p:spPr>
          <a:xfrm>
            <a:off x="4383890" y="2875108"/>
            <a:ext cx="3276859"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hlinkClick r:id="rId4"/>
              </a:rPr>
              <a:t>https://epirhandbook.com/en/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EC58DB81-1F45-6947-AE61-B00FCF447443}"/>
              </a:ext>
            </a:extLst>
          </p:cNvPr>
          <p:cNvSpPr txBox="1"/>
          <p:nvPr/>
        </p:nvSpPr>
        <p:spPr>
          <a:xfrm>
            <a:off x="726243" y="3646356"/>
            <a:ext cx="6098058" cy="347275"/>
          </a:xfrm>
          <a:prstGeom prst="rect">
            <a:avLst/>
          </a:prstGeom>
          <a:noFill/>
        </p:spPr>
        <p:txBody>
          <a:bodyPr wrap="square">
            <a:spAutoFit/>
          </a:bodyPr>
          <a:lstStyle/>
          <a:p>
            <a:pPr lvl="0" algn="l" rtl="0">
              <a:lnSpc>
                <a:spcPct val="90000"/>
              </a:lnSpc>
              <a:spcBef>
                <a:spcPts val="1000"/>
              </a:spcBef>
              <a:spcAft>
                <a:spcPts val="0"/>
              </a:spcAft>
              <a:buClr>
                <a:srgbClr val="674EA7"/>
              </a:buClr>
              <a:buSzPts val="3500"/>
            </a:pPr>
            <a:r>
              <a:rPr lang="en-US" sz="1800" dirty="0" err="1">
                <a:solidFill>
                  <a:schemeClr val="accent2">
                    <a:lumMod val="60000"/>
                    <a:lumOff val="40000"/>
                  </a:schemeClr>
                </a:solidFill>
                <a:latin typeface="Avenir Book" panose="02000503020000020003" pitchFamily="2" charset="0"/>
                <a:ea typeface="Helvetica Neue"/>
                <a:cs typeface="Helvetica Neue"/>
                <a:sym typeface="Helvetica Neue"/>
              </a:rPr>
              <a:t>RYou</a:t>
            </a:r>
            <a:r>
              <a:rPr lang="en-US" sz="1800" dirty="0">
                <a:solidFill>
                  <a:schemeClr val="accent2">
                    <a:lumMod val="60000"/>
                    <a:lumOff val="40000"/>
                  </a:schemeClr>
                </a:solidFill>
                <a:latin typeface="Avenir Book" panose="02000503020000020003" pitchFamily="2" charset="0"/>
                <a:ea typeface="Helvetica Neue"/>
                <a:cs typeface="Helvetica Neue"/>
                <a:sym typeface="Helvetica Neue"/>
              </a:rPr>
              <a:t> With Me (R Ladies Sydney)</a:t>
            </a:r>
            <a:endParaRPr lang="en-US" sz="1800" b="1" dirty="0">
              <a:solidFill>
                <a:schemeClr val="accent2">
                  <a:lumMod val="60000"/>
                  <a:lumOff val="40000"/>
                </a:schemeClr>
              </a:solidFill>
              <a:latin typeface="Avenir Book" panose="02000503020000020003" pitchFamily="2" charset="0"/>
              <a:ea typeface="Helvetica Neue"/>
              <a:cs typeface="Helvetica Neue"/>
              <a:sym typeface="Helvetica Neue"/>
            </a:endParaRPr>
          </a:p>
        </p:txBody>
      </p:sp>
      <p:sp>
        <p:nvSpPr>
          <p:cNvPr id="14" name="TextBox 13">
            <a:extLst>
              <a:ext uri="{FF2B5EF4-FFF2-40B4-BE49-F238E27FC236}">
                <a16:creationId xmlns:a16="http://schemas.microsoft.com/office/drawing/2014/main" id="{40288843-E098-D54D-AB1C-5D9ACDF829A0}"/>
              </a:ext>
            </a:extLst>
          </p:cNvPr>
          <p:cNvSpPr txBox="1"/>
          <p:nvPr/>
        </p:nvSpPr>
        <p:spPr>
          <a:xfrm>
            <a:off x="4383890" y="3613561"/>
            <a:ext cx="4970143"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hlinkClick r:id="rId5"/>
              </a:rPr>
              <a:t>https://rladiessydney.org/courses/ryouwithme/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Google Shape;665;g6293b3d42b_1_347">
            <a:extLst>
              <a:ext uri="{FF2B5EF4-FFF2-40B4-BE49-F238E27FC236}">
                <a16:creationId xmlns:a16="http://schemas.microsoft.com/office/drawing/2014/main" id="{4F3327C2-2EA2-8048-A0EF-E8A1CB4C8671}"/>
              </a:ext>
            </a:extLst>
          </p:cNvPr>
          <p:cNvSpPr txBox="1">
            <a:spLocks/>
          </p:cNvSpPr>
          <p:nvPr/>
        </p:nvSpPr>
        <p:spPr>
          <a:xfrm>
            <a:off x="2766848" y="4254787"/>
            <a:ext cx="10515600" cy="13257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4400"/>
              <a:buFont typeface="Anton"/>
              <a:buNone/>
            </a:pPr>
            <a:r>
              <a:rPr lang="en-US" sz="4400" dirty="0">
                <a:latin typeface="Avenir Book" panose="02000503020000020003" pitchFamily="2" charset="0"/>
                <a:ea typeface="Oswald Regular"/>
                <a:cs typeface="Oswald Regular"/>
                <a:sym typeface="Oswald Regular"/>
              </a:rPr>
              <a:t>and so many others…</a:t>
            </a:r>
          </a:p>
        </p:txBody>
      </p:sp>
      <p:pic>
        <p:nvPicPr>
          <p:cNvPr id="15" name="Picture 14" descr="Logo&#10;&#10;Description automatically generated">
            <a:extLst>
              <a:ext uri="{FF2B5EF4-FFF2-40B4-BE49-F238E27FC236}">
                <a16:creationId xmlns:a16="http://schemas.microsoft.com/office/drawing/2014/main" id="{CF6A7B90-1732-FE49-A872-25347E5EF612}"/>
              </a:ext>
            </a:extLst>
          </p:cNvPr>
          <p:cNvPicPr>
            <a:picLocks noChangeAspect="1"/>
          </p:cNvPicPr>
          <p:nvPr/>
        </p:nvPicPr>
        <p:blipFill>
          <a:blip r:embed="rId6"/>
          <a:stretch>
            <a:fillRect/>
          </a:stretch>
        </p:blipFill>
        <p:spPr>
          <a:xfrm>
            <a:off x="10099042" y="91263"/>
            <a:ext cx="1936660" cy="1706105"/>
          </a:xfrm>
          <a:prstGeom prst="rect">
            <a:avLst/>
          </a:prstGeom>
        </p:spPr>
      </p:pic>
    </p:spTree>
    <p:extLst>
      <p:ext uri="{BB962C8B-B14F-4D97-AF65-F5344CB8AC3E}">
        <p14:creationId xmlns:p14="http://schemas.microsoft.com/office/powerpoint/2010/main" val="122608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6293b3d42b_1_207"/>
          <p:cNvSpPr txBox="1"/>
          <p:nvPr/>
        </p:nvSpPr>
        <p:spPr>
          <a:xfrm>
            <a:off x="356542" y="309631"/>
            <a:ext cx="9742500" cy="6873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88398A"/>
                </a:solidFill>
                <a:latin typeface="Avenir Book" panose="02000503020000020003" pitchFamily="2" charset="0"/>
                <a:ea typeface="Helvetica Neue"/>
                <a:cs typeface="Helvetica Neue"/>
                <a:sym typeface="Helvetica Neue"/>
              </a:rPr>
              <a:t>A big thanks to our amazing and faithful sponsors </a:t>
            </a:r>
            <a:endParaRPr sz="4800" b="0" i="0" u="none" strike="noStrike" cap="none" dirty="0">
              <a:solidFill>
                <a:schemeClr val="dk1"/>
              </a:solidFill>
              <a:latin typeface="Avenir Book" panose="02000503020000020003" pitchFamily="2" charset="0"/>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88398A"/>
                </a:solidFill>
                <a:latin typeface="Helvetica Neue"/>
                <a:ea typeface="Helvetica Neue"/>
                <a:cs typeface="Helvetica Neue"/>
                <a:sym typeface="Helvetica Neue"/>
              </a:rPr>
              <a:t>  </a:t>
            </a:r>
            <a:endParaRPr sz="1900" b="0" i="0" u="none" strike="noStrike" cap="none" dirty="0">
              <a:solidFill>
                <a:srgbClr val="000000"/>
              </a:solidFill>
              <a:latin typeface="Arial"/>
              <a:ea typeface="Arial"/>
              <a:cs typeface="Arial"/>
              <a:sym typeface="Arial"/>
            </a:endParaRPr>
          </a:p>
        </p:txBody>
      </p:sp>
      <p:pic>
        <p:nvPicPr>
          <p:cNvPr id="672" name="Google Shape;672;g6293b3d42b_1_207" descr="csl-limited--logo.jpg"/>
          <p:cNvPicPr preferRelativeResize="0"/>
          <p:nvPr/>
        </p:nvPicPr>
        <p:blipFill rotWithShape="1">
          <a:blip r:embed="rId3">
            <a:alphaModFix/>
          </a:blip>
          <a:srcRect/>
          <a:stretch/>
        </p:blipFill>
        <p:spPr>
          <a:xfrm>
            <a:off x="1645600" y="2597001"/>
            <a:ext cx="2053200" cy="1054367"/>
          </a:xfrm>
          <a:prstGeom prst="rect">
            <a:avLst/>
          </a:prstGeom>
          <a:noFill/>
          <a:ln>
            <a:noFill/>
          </a:ln>
        </p:spPr>
      </p:pic>
      <p:pic>
        <p:nvPicPr>
          <p:cNvPr id="674" name="Google Shape;674;g6293b3d42b_1_207"/>
          <p:cNvPicPr preferRelativeResize="0"/>
          <p:nvPr/>
        </p:nvPicPr>
        <p:blipFill rotWithShape="1">
          <a:blip r:embed="rId4">
            <a:alphaModFix/>
          </a:blip>
          <a:srcRect/>
          <a:stretch/>
        </p:blipFill>
        <p:spPr>
          <a:xfrm>
            <a:off x="2019084" y="4239784"/>
            <a:ext cx="1173434" cy="1295967"/>
          </a:xfrm>
          <a:prstGeom prst="rect">
            <a:avLst/>
          </a:prstGeom>
          <a:noFill/>
          <a:ln>
            <a:noFill/>
          </a:ln>
        </p:spPr>
      </p:pic>
      <p:sp>
        <p:nvSpPr>
          <p:cNvPr id="675" name="Google Shape;675;g6293b3d42b_1_207"/>
          <p:cNvSpPr txBox="1"/>
          <p:nvPr/>
        </p:nvSpPr>
        <p:spPr>
          <a:xfrm>
            <a:off x="1645604" y="5535774"/>
            <a:ext cx="1920300" cy="53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Helvetica Neue"/>
                <a:ea typeface="Helvetica Neue"/>
                <a:cs typeface="Helvetica Neue"/>
                <a:sym typeface="Helvetica Neue"/>
              </a:rPr>
              <a:t>Matt Ritchie</a:t>
            </a:r>
            <a:endParaRPr sz="1500" b="0" i="0" u="none" strike="noStrike" cap="none">
              <a:solidFill>
                <a:srgbClr val="000000"/>
              </a:solidFill>
              <a:latin typeface="Helvetica Neue"/>
              <a:ea typeface="Helvetica Neue"/>
              <a:cs typeface="Helvetica Neue"/>
              <a:sym typeface="Helvetica Neue"/>
            </a:endParaRPr>
          </a:p>
        </p:txBody>
      </p:sp>
      <p:grpSp>
        <p:nvGrpSpPr>
          <p:cNvPr id="676" name="Google Shape;676;g6293b3d42b_1_207"/>
          <p:cNvGrpSpPr/>
          <p:nvPr/>
        </p:nvGrpSpPr>
        <p:grpSpPr>
          <a:xfrm>
            <a:off x="7650642" y="2503148"/>
            <a:ext cx="1946740" cy="1241897"/>
            <a:chOff x="102421" y="1611430"/>
            <a:chExt cx="1642957" cy="1048102"/>
          </a:xfrm>
        </p:grpSpPr>
        <p:pic>
          <p:nvPicPr>
            <p:cNvPr id="677" name="Google Shape;677;g6293b3d42b_1_207"/>
            <p:cNvPicPr preferRelativeResize="0"/>
            <p:nvPr/>
          </p:nvPicPr>
          <p:blipFill rotWithShape="1">
            <a:blip r:embed="rId5">
              <a:alphaModFix/>
            </a:blip>
            <a:srcRect/>
            <a:stretch/>
          </p:blipFill>
          <p:spPr>
            <a:xfrm>
              <a:off x="102421" y="1611430"/>
              <a:ext cx="1440300" cy="1048102"/>
            </a:xfrm>
            <a:prstGeom prst="rect">
              <a:avLst/>
            </a:prstGeom>
            <a:noFill/>
            <a:ln>
              <a:noFill/>
            </a:ln>
          </p:spPr>
        </p:pic>
        <p:pic>
          <p:nvPicPr>
            <p:cNvPr id="678" name="Google Shape;678;g6293b3d42b_1_207" descr="camera.png"/>
            <p:cNvPicPr preferRelativeResize="0"/>
            <p:nvPr/>
          </p:nvPicPr>
          <p:blipFill rotWithShape="1">
            <a:blip r:embed="rId6">
              <a:alphaModFix/>
            </a:blip>
            <a:srcRect/>
            <a:stretch/>
          </p:blipFill>
          <p:spPr>
            <a:xfrm>
              <a:off x="1401428" y="1673821"/>
              <a:ext cx="343950" cy="270153"/>
            </a:xfrm>
            <a:prstGeom prst="rect">
              <a:avLst/>
            </a:prstGeom>
            <a:noFill/>
            <a:ln>
              <a:noFill/>
            </a:ln>
          </p:spPr>
        </p:pic>
        <p:pic>
          <p:nvPicPr>
            <p:cNvPr id="679" name="Google Shape;679;g6293b3d42b_1_207" descr="beverages.jpg"/>
            <p:cNvPicPr preferRelativeResize="0"/>
            <p:nvPr/>
          </p:nvPicPr>
          <p:blipFill rotWithShape="1">
            <a:blip r:embed="rId7">
              <a:alphaModFix/>
            </a:blip>
            <a:srcRect/>
            <a:stretch/>
          </p:blipFill>
          <p:spPr>
            <a:xfrm>
              <a:off x="1401413" y="1954462"/>
              <a:ext cx="343950" cy="362050"/>
            </a:xfrm>
            <a:prstGeom prst="rect">
              <a:avLst/>
            </a:prstGeom>
            <a:noFill/>
            <a:ln>
              <a:noFill/>
            </a:ln>
          </p:spPr>
        </p:pic>
      </p:grpSp>
      <p:pic>
        <p:nvPicPr>
          <p:cNvPr id="680" name="Google Shape;680;g6293b3d42b_1_207"/>
          <p:cNvPicPr preferRelativeResize="0"/>
          <p:nvPr/>
        </p:nvPicPr>
        <p:blipFill rotWithShape="1">
          <a:blip r:embed="rId8">
            <a:alphaModFix/>
          </a:blip>
          <a:srcRect/>
          <a:stretch/>
        </p:blipFill>
        <p:spPr>
          <a:xfrm>
            <a:off x="7900467" y="4171783"/>
            <a:ext cx="1660533" cy="1635200"/>
          </a:xfrm>
          <a:prstGeom prst="rect">
            <a:avLst/>
          </a:prstGeom>
          <a:noFill/>
          <a:ln>
            <a:noFill/>
          </a:ln>
        </p:spPr>
      </p:pic>
      <p:pic>
        <p:nvPicPr>
          <p:cNvPr id="681" name="Google Shape;681;g6293b3d42b_1_207"/>
          <p:cNvPicPr preferRelativeResize="0"/>
          <p:nvPr/>
        </p:nvPicPr>
        <p:blipFill rotWithShape="1">
          <a:blip r:embed="rId9">
            <a:alphaModFix/>
          </a:blip>
          <a:srcRect/>
          <a:stretch/>
        </p:blipFill>
        <p:spPr>
          <a:xfrm>
            <a:off x="4362983" y="2780583"/>
            <a:ext cx="2514247" cy="687200"/>
          </a:xfrm>
          <a:prstGeom prst="rect">
            <a:avLst/>
          </a:prstGeom>
          <a:noFill/>
          <a:ln>
            <a:noFill/>
          </a:ln>
        </p:spPr>
      </p:pic>
      <p:pic>
        <p:nvPicPr>
          <p:cNvPr id="13" name="Picture 12" descr="Logo&#10;&#10;Description automatically generated">
            <a:extLst>
              <a:ext uri="{FF2B5EF4-FFF2-40B4-BE49-F238E27FC236}">
                <a16:creationId xmlns:a16="http://schemas.microsoft.com/office/drawing/2014/main" id="{D07E9964-7414-9B42-9F0B-5DB03E2BD301}"/>
              </a:ext>
            </a:extLst>
          </p:cNvPr>
          <p:cNvPicPr>
            <a:picLocks noChangeAspect="1"/>
          </p:cNvPicPr>
          <p:nvPr/>
        </p:nvPicPr>
        <p:blipFill>
          <a:blip r:embed="rId10"/>
          <a:stretch>
            <a:fillRect/>
          </a:stretch>
        </p:blipFill>
        <p:spPr>
          <a:xfrm>
            <a:off x="10099042" y="79833"/>
            <a:ext cx="1936660" cy="1706105"/>
          </a:xfrm>
          <a:prstGeom prst="rect">
            <a:avLst/>
          </a:prstGeom>
        </p:spPr>
      </p:pic>
      <p:pic>
        <p:nvPicPr>
          <p:cNvPr id="3" name="Picture 2" descr="Text&#10;&#10;Description automatically generated">
            <a:extLst>
              <a:ext uri="{FF2B5EF4-FFF2-40B4-BE49-F238E27FC236}">
                <a16:creationId xmlns:a16="http://schemas.microsoft.com/office/drawing/2014/main" id="{85461EDE-5E37-3C40-8057-9205D2A7CF41}"/>
              </a:ext>
            </a:extLst>
          </p:cNvPr>
          <p:cNvPicPr>
            <a:picLocks noChangeAspect="1"/>
          </p:cNvPicPr>
          <p:nvPr/>
        </p:nvPicPr>
        <p:blipFill>
          <a:blip r:embed="rId11"/>
          <a:stretch>
            <a:fillRect/>
          </a:stretch>
        </p:blipFill>
        <p:spPr>
          <a:xfrm>
            <a:off x="3638906" y="4239784"/>
            <a:ext cx="3962400" cy="1435100"/>
          </a:xfrm>
          <a:prstGeom prst="rect">
            <a:avLst/>
          </a:prstGeom>
        </p:spPr>
      </p:pic>
    </p:spTree>
    <p:extLst>
      <p:ext uri="{BB962C8B-B14F-4D97-AF65-F5344CB8AC3E}">
        <p14:creationId xmlns:p14="http://schemas.microsoft.com/office/powerpoint/2010/main" val="204451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6293b3d42b_1_113"/>
          <p:cNvSpPr txBox="1"/>
          <p:nvPr/>
        </p:nvSpPr>
        <p:spPr>
          <a:xfrm>
            <a:off x="4449333" y="1805067"/>
            <a:ext cx="6631500" cy="68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rgbClr val="88398A"/>
              </a:buClr>
              <a:buFont typeface="Helvetica Neue"/>
              <a:buNone/>
            </a:pPr>
            <a:r>
              <a:rPr lang="en-US" sz="4800" b="1" dirty="0">
                <a:solidFill>
                  <a:srgbClr val="88398A"/>
                </a:solidFill>
                <a:latin typeface="Avenir Book" panose="02000503020000020003" pitchFamily="2" charset="0"/>
                <a:ea typeface="Helvetica Neue"/>
                <a:cs typeface="Helvetica Neue"/>
                <a:sym typeface="Helvetica Neue"/>
              </a:rPr>
              <a:t>R-Ladies Melbourne was launched on the 18th October 2016</a:t>
            </a:r>
            <a:endParaRPr sz="1900" dirty="0">
              <a:latin typeface="Avenir Book" panose="02000503020000020003" pitchFamily="2" charset="0"/>
            </a:endParaRPr>
          </a:p>
        </p:txBody>
      </p:sp>
      <p:pic>
        <p:nvPicPr>
          <p:cNvPr id="287" name="Google Shape;287;g6293b3d42b_1_113" descr="cake_2 copy.png"/>
          <p:cNvPicPr preferRelativeResize="0"/>
          <p:nvPr/>
        </p:nvPicPr>
        <p:blipFill>
          <a:blip r:embed="rId3">
            <a:alphaModFix/>
          </a:blip>
          <a:stretch>
            <a:fillRect/>
          </a:stretch>
        </p:blipFill>
        <p:spPr>
          <a:xfrm>
            <a:off x="305467" y="2020433"/>
            <a:ext cx="3879848" cy="3908168"/>
          </a:xfrm>
          <a:prstGeom prst="rect">
            <a:avLst/>
          </a:prstGeom>
          <a:noFill/>
          <a:ln>
            <a:noFill/>
          </a:ln>
        </p:spPr>
      </p:pic>
      <p:pic>
        <p:nvPicPr>
          <p:cNvPr id="6" name="Picture 5" descr="Logo&#10;&#10;Description automatically generated">
            <a:extLst>
              <a:ext uri="{FF2B5EF4-FFF2-40B4-BE49-F238E27FC236}">
                <a16:creationId xmlns:a16="http://schemas.microsoft.com/office/drawing/2014/main" id="{D3E44D04-7CE0-7C4C-99E1-E31680FA1639}"/>
              </a:ext>
            </a:extLst>
          </p:cNvPr>
          <p:cNvPicPr>
            <a:picLocks noChangeAspect="1"/>
          </p:cNvPicPr>
          <p:nvPr/>
        </p:nvPicPr>
        <p:blipFill>
          <a:blip r:embed="rId4"/>
          <a:stretch>
            <a:fillRect/>
          </a:stretch>
        </p:blipFill>
        <p:spPr>
          <a:xfrm>
            <a:off x="10099042" y="79833"/>
            <a:ext cx="1936660" cy="1706105"/>
          </a:xfrm>
          <a:prstGeom prst="rect">
            <a:avLst/>
          </a:prstGeom>
        </p:spPr>
      </p:pic>
    </p:spTree>
    <p:extLst>
      <p:ext uri="{BB962C8B-B14F-4D97-AF65-F5344CB8AC3E}">
        <p14:creationId xmlns:p14="http://schemas.microsoft.com/office/powerpoint/2010/main" val="183458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6293b3d42b_1_28"/>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grpSp>
        <p:nvGrpSpPr>
          <p:cNvPr id="294" name="Google Shape;294;g6293b3d42b_1_28"/>
          <p:cNvGrpSpPr/>
          <p:nvPr/>
        </p:nvGrpSpPr>
        <p:grpSpPr>
          <a:xfrm>
            <a:off x="5243879" y="2654147"/>
            <a:ext cx="2684767" cy="3694025"/>
            <a:chOff x="2033400" y="1006300"/>
            <a:chExt cx="2209503" cy="3040100"/>
          </a:xfrm>
        </p:grpSpPr>
        <p:pic>
          <p:nvPicPr>
            <p:cNvPr id="295" name="Google Shape;295;g6293b3d42b_1_28"/>
            <p:cNvPicPr preferRelativeResize="0"/>
            <p:nvPr/>
          </p:nvPicPr>
          <p:blipFill rotWithShape="1">
            <a:blip r:embed="rId3">
              <a:alphaModFix/>
            </a:blip>
            <a:srcRect t="25584"/>
            <a:stretch/>
          </p:blipFill>
          <p:spPr>
            <a:xfrm>
              <a:off x="2033400" y="1006300"/>
              <a:ext cx="2209503" cy="2630850"/>
            </a:xfrm>
            <a:prstGeom prst="rect">
              <a:avLst/>
            </a:prstGeom>
            <a:noFill/>
            <a:ln>
              <a:noFill/>
            </a:ln>
          </p:spPr>
        </p:pic>
        <p:pic>
          <p:nvPicPr>
            <p:cNvPr id="296" name="Google Shape;296;g6293b3d42b_1_28"/>
            <p:cNvPicPr preferRelativeResize="0"/>
            <p:nvPr/>
          </p:nvPicPr>
          <p:blipFill>
            <a:blip r:embed="rId4">
              <a:alphaModFix/>
            </a:blip>
            <a:stretch>
              <a:fillRect/>
            </a:stretch>
          </p:blipFill>
          <p:spPr>
            <a:xfrm>
              <a:off x="2989225" y="3674925"/>
              <a:ext cx="447675" cy="371475"/>
            </a:xfrm>
            <a:prstGeom prst="rect">
              <a:avLst/>
            </a:prstGeom>
            <a:noFill/>
            <a:ln>
              <a:noFill/>
            </a:ln>
          </p:spPr>
        </p:pic>
      </p:grpSp>
      <p:pic>
        <p:nvPicPr>
          <p:cNvPr id="299" name="Google Shape;299;g6293b3d42b_1_28"/>
          <p:cNvPicPr preferRelativeResize="0"/>
          <p:nvPr/>
        </p:nvPicPr>
        <p:blipFill>
          <a:blip r:embed="rId5">
            <a:alphaModFix/>
          </a:blip>
          <a:stretch>
            <a:fillRect/>
          </a:stretch>
        </p:blipFill>
        <p:spPr>
          <a:xfrm>
            <a:off x="1349026" y="5698079"/>
            <a:ext cx="1131283" cy="752184"/>
          </a:xfrm>
          <a:prstGeom prst="rect">
            <a:avLst/>
          </a:prstGeom>
          <a:noFill/>
          <a:ln>
            <a:noFill/>
          </a:ln>
        </p:spPr>
      </p:pic>
      <p:pic>
        <p:nvPicPr>
          <p:cNvPr id="300" name="Google Shape;300;g6293b3d42b_1_28"/>
          <p:cNvPicPr preferRelativeResize="0"/>
          <p:nvPr/>
        </p:nvPicPr>
        <p:blipFill rotWithShape="1">
          <a:blip r:embed="rId6">
            <a:alphaModFix/>
          </a:blip>
          <a:srcRect l="2570" t="-5918" r="-2569" b="16656"/>
          <a:stretch/>
        </p:blipFill>
        <p:spPr>
          <a:xfrm>
            <a:off x="8951433" y="3429000"/>
            <a:ext cx="3067867" cy="1057200"/>
          </a:xfrm>
          <a:prstGeom prst="rect">
            <a:avLst/>
          </a:prstGeom>
          <a:noFill/>
          <a:ln>
            <a:noFill/>
          </a:ln>
        </p:spPr>
      </p:pic>
      <p:sp>
        <p:nvSpPr>
          <p:cNvPr id="301" name="Google Shape;301;g6293b3d42b_1_28"/>
          <p:cNvSpPr txBox="1"/>
          <p:nvPr/>
        </p:nvSpPr>
        <p:spPr>
          <a:xfrm>
            <a:off x="2255133" y="1347133"/>
            <a:ext cx="66963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On </a:t>
            </a:r>
            <a:r>
              <a:rPr lang="en-US" sz="2700" b="1">
                <a:solidFill>
                  <a:srgbClr val="88398A"/>
                </a:solidFill>
                <a:latin typeface="Avenir Book" panose="02000503020000020003" pitchFamily="2" charset="0"/>
                <a:ea typeface="Helvetica Neue"/>
                <a:cs typeface="Helvetica Neue"/>
                <a:sym typeface="Helvetica Neue"/>
              </a:rPr>
              <a:t>Twitter</a:t>
            </a:r>
            <a:r>
              <a:rPr lang="en-US" sz="2700">
                <a:solidFill>
                  <a:srgbClr val="88398A"/>
                </a:solidFill>
                <a:latin typeface="Avenir Book" panose="02000503020000020003" pitchFamily="2" charset="0"/>
                <a:ea typeface="Helvetica Neue"/>
                <a:cs typeface="Helvetica Neue"/>
                <a:sym typeface="Helvetica Neue"/>
              </a:rPr>
              <a:t>, </a:t>
            </a:r>
            <a:r>
              <a:rPr lang="en-US" sz="2700" b="1">
                <a:solidFill>
                  <a:srgbClr val="88398A"/>
                </a:solidFill>
                <a:latin typeface="Avenir Book" panose="02000503020000020003" pitchFamily="2" charset="0"/>
                <a:ea typeface="Helvetica Neue"/>
                <a:cs typeface="Helvetica Neue"/>
                <a:sym typeface="Helvetica Neue"/>
              </a:rPr>
              <a:t>Facebook</a:t>
            </a:r>
            <a:r>
              <a:rPr lang="en-US" sz="2700">
                <a:solidFill>
                  <a:srgbClr val="88398A"/>
                </a:solidFill>
                <a:latin typeface="Avenir Book" panose="02000503020000020003" pitchFamily="2" charset="0"/>
                <a:ea typeface="Helvetica Neue"/>
                <a:cs typeface="Helvetica Neue"/>
                <a:sym typeface="Helvetica Neue"/>
              </a:rPr>
              <a:t> and </a:t>
            </a:r>
            <a:r>
              <a:rPr lang="en-US" sz="2700" b="1">
                <a:solidFill>
                  <a:srgbClr val="88398A"/>
                </a:solidFill>
                <a:latin typeface="Avenir Book" panose="02000503020000020003" pitchFamily="2" charset="0"/>
                <a:ea typeface="Helvetica Neue"/>
                <a:cs typeface="Helvetica Neue"/>
                <a:sym typeface="Helvetica Neue"/>
              </a:rPr>
              <a:t>Meetup</a:t>
            </a:r>
            <a:r>
              <a:rPr lang="en-US" sz="2700">
                <a:solidFill>
                  <a:srgbClr val="88398A"/>
                </a:solidFill>
                <a:latin typeface="Avenir Book" panose="02000503020000020003" pitchFamily="2" charset="0"/>
                <a:ea typeface="Helvetica Neue"/>
                <a:cs typeface="Helvetica Neue"/>
                <a:sym typeface="Helvetica Neue"/>
              </a:rPr>
              <a:t> to be updated and register for new events!</a:t>
            </a:r>
            <a:endParaRPr sz="2700">
              <a:solidFill>
                <a:srgbClr val="88398A"/>
              </a:solidFill>
              <a:latin typeface="Avenir Book" panose="02000503020000020003" pitchFamily="2" charset="0"/>
              <a:ea typeface="Helvetica Neue"/>
              <a:cs typeface="Helvetica Neue"/>
              <a:sym typeface="Helvetica Neue"/>
            </a:endParaRPr>
          </a:p>
        </p:txBody>
      </p:sp>
      <p:sp>
        <p:nvSpPr>
          <p:cNvPr id="302" name="Google Shape;302;g6293b3d42b_1_28"/>
          <p:cNvSpPr txBox="1"/>
          <p:nvPr/>
        </p:nvSpPr>
        <p:spPr>
          <a:xfrm>
            <a:off x="8053564" y="4176819"/>
            <a:ext cx="4568400" cy="84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dirty="0"/>
              <a:t>https://</a:t>
            </a:r>
            <a:r>
              <a:rPr lang="en-US" sz="1600" dirty="0" err="1"/>
              <a:t>www.meetup.com</a:t>
            </a:r>
            <a:r>
              <a:rPr lang="en-US" sz="1600" dirty="0"/>
              <a:t>/R-Ladies-Melbourne/</a:t>
            </a:r>
            <a:endParaRPr sz="1600" dirty="0"/>
          </a:p>
        </p:txBody>
      </p:sp>
      <p:pic>
        <p:nvPicPr>
          <p:cNvPr id="12" name="Picture 11" descr="Logo&#10;&#10;Description automatically generated">
            <a:extLst>
              <a:ext uri="{FF2B5EF4-FFF2-40B4-BE49-F238E27FC236}">
                <a16:creationId xmlns:a16="http://schemas.microsoft.com/office/drawing/2014/main" id="{B1DFADA5-8DCA-9941-9C04-871E2F33B2F8}"/>
              </a:ext>
            </a:extLst>
          </p:cNvPr>
          <p:cNvPicPr>
            <a:picLocks noChangeAspect="1"/>
          </p:cNvPicPr>
          <p:nvPr/>
        </p:nvPicPr>
        <p:blipFill>
          <a:blip r:embed="rId7"/>
          <a:stretch>
            <a:fillRect/>
          </a:stretch>
        </p:blipFill>
        <p:spPr>
          <a:xfrm>
            <a:off x="10099042" y="94347"/>
            <a:ext cx="1936660" cy="1706105"/>
          </a:xfrm>
          <a:prstGeom prst="rect">
            <a:avLst/>
          </a:prstGeom>
        </p:spPr>
      </p:pic>
      <p:pic>
        <p:nvPicPr>
          <p:cNvPr id="3" name="Picture 2" descr="Graphical user interface, text, application, chat or text message&#10;&#10;Description automatically generated">
            <a:extLst>
              <a:ext uri="{FF2B5EF4-FFF2-40B4-BE49-F238E27FC236}">
                <a16:creationId xmlns:a16="http://schemas.microsoft.com/office/drawing/2014/main" id="{8222583D-994D-EB44-B5DF-0D5684D48605}"/>
              </a:ext>
            </a:extLst>
          </p:cNvPr>
          <p:cNvPicPr>
            <a:picLocks noChangeAspect="1"/>
          </p:cNvPicPr>
          <p:nvPr/>
        </p:nvPicPr>
        <p:blipFill>
          <a:blip r:embed="rId8"/>
          <a:stretch>
            <a:fillRect/>
          </a:stretch>
        </p:blipFill>
        <p:spPr>
          <a:xfrm>
            <a:off x="229767" y="2696034"/>
            <a:ext cx="4867599" cy="3047328"/>
          </a:xfrm>
          <a:prstGeom prst="rect">
            <a:avLst/>
          </a:prstGeom>
        </p:spPr>
      </p:pic>
    </p:spTree>
    <p:extLst>
      <p:ext uri="{BB962C8B-B14F-4D97-AF65-F5344CB8AC3E}">
        <p14:creationId xmlns:p14="http://schemas.microsoft.com/office/powerpoint/2010/main" val="24253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6293b3d42b_1_41"/>
          <p:cNvSpPr txBox="1"/>
          <p:nvPr/>
        </p:nvSpPr>
        <p:spPr>
          <a:xfrm>
            <a:off x="676467" y="365333"/>
            <a:ext cx="9742500" cy="68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4800" b="1" dirty="0">
                <a:solidFill>
                  <a:srgbClr val="88398A"/>
                </a:solidFill>
                <a:latin typeface="Avenir Book" panose="02000503020000020003" pitchFamily="2" charset="0"/>
                <a:ea typeface="Helvetica Neue"/>
                <a:cs typeface="Helvetica Neue"/>
                <a:sym typeface="Helvetica Neue"/>
              </a:rPr>
              <a:t>You can find us...</a:t>
            </a:r>
            <a:endParaRPr sz="1900" dirty="0">
              <a:latin typeface="Avenir Book" panose="02000503020000020003" pitchFamily="2" charset="0"/>
            </a:endParaRPr>
          </a:p>
        </p:txBody>
      </p:sp>
      <p:pic>
        <p:nvPicPr>
          <p:cNvPr id="309" name="Google Shape;309;g6293b3d42b_1_41"/>
          <p:cNvPicPr preferRelativeResize="0"/>
          <p:nvPr/>
        </p:nvPicPr>
        <p:blipFill>
          <a:blip r:embed="rId3">
            <a:alphaModFix/>
          </a:blip>
          <a:stretch>
            <a:fillRect/>
          </a:stretch>
        </p:blipFill>
        <p:spPr>
          <a:xfrm>
            <a:off x="459220" y="2384692"/>
            <a:ext cx="2364201" cy="955776"/>
          </a:xfrm>
          <a:prstGeom prst="rect">
            <a:avLst/>
          </a:prstGeom>
          <a:noFill/>
          <a:ln>
            <a:noFill/>
          </a:ln>
        </p:spPr>
      </p:pic>
      <p:sp>
        <p:nvSpPr>
          <p:cNvPr id="311" name="Google Shape;311;g6293b3d42b_1_41"/>
          <p:cNvSpPr txBox="1"/>
          <p:nvPr/>
        </p:nvSpPr>
        <p:spPr>
          <a:xfrm>
            <a:off x="2032033" y="1481433"/>
            <a:ext cx="7159200" cy="64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also on </a:t>
            </a:r>
            <a:r>
              <a:rPr lang="en-US" sz="2700" b="1">
                <a:solidFill>
                  <a:srgbClr val="88398A"/>
                </a:solidFill>
                <a:latin typeface="Avenir Book" panose="02000503020000020003" pitchFamily="2" charset="0"/>
                <a:ea typeface="Helvetica Neue"/>
                <a:cs typeface="Helvetica Neue"/>
                <a:sym typeface="Helvetica Neue"/>
              </a:rPr>
              <a:t>YouTube</a:t>
            </a:r>
            <a:endParaRPr sz="2700">
              <a:solidFill>
                <a:srgbClr val="88398A"/>
              </a:solidFill>
              <a:latin typeface="Avenir Book" panose="02000503020000020003" pitchFamily="2" charset="0"/>
              <a:ea typeface="Helvetica Neue"/>
              <a:cs typeface="Helvetica Neue"/>
              <a:sym typeface="Helvetica Neue"/>
            </a:endParaRPr>
          </a:p>
          <a:p>
            <a:pPr marL="0" lvl="0" indent="0" algn="ctr" rtl="0">
              <a:spcBef>
                <a:spcPts val="0"/>
              </a:spcBef>
              <a:spcAft>
                <a:spcPts val="0"/>
              </a:spcAft>
              <a:buNone/>
            </a:pPr>
            <a:r>
              <a:rPr lang="en-US" sz="2700">
                <a:solidFill>
                  <a:srgbClr val="88398A"/>
                </a:solidFill>
                <a:latin typeface="Avenir Book" panose="02000503020000020003" pitchFamily="2" charset="0"/>
                <a:ea typeface="Helvetica Neue"/>
                <a:cs typeface="Helvetica Neue"/>
                <a:sym typeface="Helvetica Neue"/>
              </a:rPr>
              <a:t>to see the </a:t>
            </a:r>
            <a:r>
              <a:rPr lang="en-US" sz="2700" b="1">
                <a:solidFill>
                  <a:srgbClr val="88398A"/>
                </a:solidFill>
                <a:latin typeface="Avenir Book" panose="02000503020000020003" pitchFamily="2" charset="0"/>
                <a:ea typeface="Helvetica Neue"/>
                <a:cs typeface="Helvetica Neue"/>
                <a:sym typeface="Helvetica Neue"/>
              </a:rPr>
              <a:t>recording</a:t>
            </a:r>
            <a:r>
              <a:rPr lang="en-US" sz="2700">
                <a:solidFill>
                  <a:srgbClr val="88398A"/>
                </a:solidFill>
                <a:latin typeface="Avenir Book" panose="02000503020000020003" pitchFamily="2" charset="0"/>
                <a:ea typeface="Helvetica Neue"/>
                <a:cs typeface="Helvetica Neue"/>
                <a:sym typeface="Helvetica Neue"/>
              </a:rPr>
              <a:t> of our events! </a:t>
            </a:r>
            <a:endParaRPr sz="2700">
              <a:solidFill>
                <a:srgbClr val="88398A"/>
              </a:solidFill>
              <a:latin typeface="Avenir Book" panose="02000503020000020003" pitchFamily="2" charset="0"/>
              <a:ea typeface="Helvetica Neue"/>
              <a:cs typeface="Helvetica Neue"/>
              <a:sym typeface="Helvetica Neue"/>
            </a:endParaRPr>
          </a:p>
        </p:txBody>
      </p:sp>
      <p:pic>
        <p:nvPicPr>
          <p:cNvPr id="9" name="Picture 8" descr="Logo&#10;&#10;Description automatically generated">
            <a:extLst>
              <a:ext uri="{FF2B5EF4-FFF2-40B4-BE49-F238E27FC236}">
                <a16:creationId xmlns:a16="http://schemas.microsoft.com/office/drawing/2014/main" id="{1AC56D10-C1BE-A64C-BE41-2B9AC12767C9}"/>
              </a:ext>
            </a:extLst>
          </p:cNvPr>
          <p:cNvPicPr>
            <a:picLocks noChangeAspect="1"/>
          </p:cNvPicPr>
          <p:nvPr/>
        </p:nvPicPr>
        <p:blipFill>
          <a:blip r:embed="rId4"/>
          <a:stretch>
            <a:fillRect/>
          </a:stretch>
        </p:blipFill>
        <p:spPr>
          <a:xfrm>
            <a:off x="10099042" y="79833"/>
            <a:ext cx="1936660" cy="170610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777CF68-D40C-1C4A-BADC-D2557ADD9DD5}"/>
              </a:ext>
            </a:extLst>
          </p:cNvPr>
          <p:cNvPicPr>
            <a:picLocks noChangeAspect="1"/>
          </p:cNvPicPr>
          <p:nvPr/>
        </p:nvPicPr>
        <p:blipFill>
          <a:blip r:embed="rId5"/>
          <a:stretch>
            <a:fillRect/>
          </a:stretch>
        </p:blipFill>
        <p:spPr>
          <a:xfrm>
            <a:off x="2864063" y="2702559"/>
            <a:ext cx="8158999" cy="3790107"/>
          </a:xfrm>
          <a:prstGeom prst="rect">
            <a:avLst/>
          </a:prstGeom>
        </p:spPr>
      </p:pic>
    </p:spTree>
    <p:extLst>
      <p:ext uri="{BB962C8B-B14F-4D97-AF65-F5344CB8AC3E}">
        <p14:creationId xmlns:p14="http://schemas.microsoft.com/office/powerpoint/2010/main" val="331432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2281</Words>
  <Application>Microsoft Macintosh PowerPoint</Application>
  <PresentationFormat>Widescreen</PresentationFormat>
  <Paragraphs>326</Paragraphs>
  <Slides>67</Slides>
  <Notes>66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Anton</vt:lpstr>
      <vt:lpstr>Arial</vt:lpstr>
      <vt:lpstr>Arimo</vt:lpstr>
      <vt:lpstr>Avenir</vt:lpstr>
      <vt:lpstr>Avenir Book</vt:lpstr>
      <vt:lpstr>Calibri</vt:lpstr>
      <vt:lpstr>Calibri Light</vt:lpstr>
      <vt:lpstr>Century Schoolbook</vt:lpstr>
      <vt:lpstr>Helvetica Neue</vt:lpstr>
      <vt:lpstr>Libre Franklin Medium</vt:lpstr>
      <vt:lpstr>Oswald Regular</vt:lpstr>
      <vt:lpstr>Office Theme</vt:lpstr>
      <vt:lpstr>Become a DISEASE DETECTIVE  SOLVE AN OUTBREAK!</vt:lpstr>
      <vt:lpstr>Hello!</vt:lpstr>
      <vt:lpstr>What’s R?</vt:lpstr>
      <vt:lpstr>What’s R?</vt:lpstr>
      <vt:lpstr>Why learn R?</vt:lpstr>
      <vt:lpstr>What’s R-LADIES?</vt:lpstr>
      <vt:lpstr>PowerPoint Presentation</vt:lpstr>
      <vt:lpstr>PowerPoint Presentation</vt:lpstr>
      <vt:lpstr>PowerPoint Presentation</vt:lpstr>
      <vt:lpstr>PowerPoint Presentation</vt:lpstr>
      <vt:lpstr>TODAY’S WORKSHOP:</vt:lpstr>
      <vt:lpstr>What is a disease OUTBREAK?</vt:lpstr>
      <vt:lpstr>What is a disease OUTBREAK?</vt:lpstr>
      <vt:lpstr>2009: SWINE FLU</vt:lpstr>
      <vt:lpstr>2014: EBOLA</vt:lpstr>
      <vt:lpstr>2020: COVID-19</vt:lpstr>
      <vt:lpstr>What do REAL-LIFE DISEASE DETECTIVES do?</vt:lpstr>
      <vt:lpstr>What do REAL-LIFE DISEASE DETECTIVES do?</vt:lpstr>
      <vt:lpstr>What do REAL-LIFE DISEASE DETECTIVES do?</vt:lpstr>
      <vt:lpstr>THE SITUATION: 12 SEP 2019</vt:lpstr>
      <vt:lpstr>THE FIELD TRIP: 11 SEP 2019</vt:lpstr>
      <vt:lpstr>DISEASE DETECTIVES: you!</vt:lpstr>
      <vt:lpstr>Learn how to code in R </vt:lpstr>
      <vt:lpstr>Exercise 1 : Getting familiar with R</vt:lpstr>
      <vt:lpstr>Open Rstudio</vt:lpstr>
      <vt:lpstr>Open Rstudio</vt:lpstr>
      <vt:lpstr>Open Rstudio</vt:lpstr>
      <vt:lpstr>R coding</vt:lpstr>
      <vt:lpstr>R coding</vt:lpstr>
      <vt:lpstr>R coding</vt:lpstr>
      <vt:lpstr>Exercise 2: Data exploration with R</vt:lpstr>
      <vt:lpstr>Read in the data</vt:lpstr>
      <vt:lpstr>Visualise the data</vt:lpstr>
      <vt:lpstr>Exploration of the data</vt:lpstr>
      <vt:lpstr>Plot the data using plot command</vt:lpstr>
      <vt:lpstr>Plot the data using plot command</vt:lpstr>
      <vt:lpstr>Plot the data using plot command</vt:lpstr>
      <vt:lpstr>Plot the data using plot command</vt:lpstr>
      <vt:lpstr>Plot the data using plot command</vt:lpstr>
      <vt:lpstr>PowerPoint Presentation</vt:lpstr>
      <vt:lpstr>Summarize main epidemiological variables</vt:lpstr>
      <vt:lpstr>PowerPoint Presentation</vt:lpstr>
      <vt:lpstr>Plot the data using a barplot</vt:lpstr>
      <vt:lpstr>Plot the data using a barplot</vt:lpstr>
      <vt:lpstr>Plot the data using pie charts</vt:lpstr>
      <vt:lpstr>Plot the data using pie charts</vt:lpstr>
      <vt:lpstr>TASK # 1</vt:lpstr>
      <vt:lpstr>Discover all symptoms using pie plots</vt:lpstr>
      <vt:lpstr>WHAT ARE THE SYMPTOMS?</vt:lpstr>
      <vt:lpstr>WHAT ARE THE SYMPTOMS?</vt:lpstr>
      <vt:lpstr>WHAT IS THE DISEASE?</vt:lpstr>
      <vt:lpstr>WHAT IS THE DISEASE?</vt:lpstr>
      <vt:lpstr>SALMONELLA 101</vt:lpstr>
      <vt:lpstr>TASK # 2</vt:lpstr>
      <vt:lpstr>Read in the map data</vt:lpstr>
      <vt:lpstr>Plot the map</vt:lpstr>
      <vt:lpstr>Plot the map</vt:lpstr>
      <vt:lpstr>WHAT IS THE CAUSE OF THE DISEASE ?</vt:lpstr>
      <vt:lpstr>Plot the map + students</vt:lpstr>
      <vt:lpstr>Plot the map + students</vt:lpstr>
      <vt:lpstr>WHAT IS THE CAUSE OF THE DISEASE ?</vt:lpstr>
      <vt:lpstr>THE SITUATION: 12 SEP 2019</vt:lpstr>
      <vt:lpstr>WHAT WOULD BE YOUR NEXT STEPS?</vt:lpstr>
      <vt:lpstr>WHAT WOULD BE YOUR NEXT STEPS?</vt:lpstr>
      <vt:lpstr>TODAY’S WORKSHOP: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Shazia Ruybal</dc:creator>
  <cp:lastModifiedBy>Shazia Ruybal</cp:lastModifiedBy>
  <cp:revision>47</cp:revision>
  <dcterms:created xsi:type="dcterms:W3CDTF">2022-05-01T23:56:53Z</dcterms:created>
  <dcterms:modified xsi:type="dcterms:W3CDTF">2022-05-03T10:10:35Z</dcterms:modified>
</cp:coreProperties>
</file>